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13" r:id="rId2"/>
  </p:sldMasterIdLst>
  <p:notesMasterIdLst>
    <p:notesMasterId r:id="rId11"/>
  </p:notesMasterIdLst>
  <p:sldIdLst>
    <p:sldId id="256" r:id="rId3"/>
    <p:sldId id="262" r:id="rId4"/>
    <p:sldId id="257" r:id="rId5"/>
    <p:sldId id="264" r:id="rId6"/>
    <p:sldId id="265"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ienvenido" id="{E75E278A-FF0E-49A4-B170-79828D63BBAD}">
          <p14:sldIdLst>
            <p14:sldId id="256"/>
          </p14:sldIdLst>
        </p14:section>
        <p14:section name="Diseñar, impresionar, trabajar en equipo" id="{B9B51309-D148-4332-87C2-07BE32FBCA3B}">
          <p14:sldIdLst>
            <p14:sldId id="262"/>
            <p14:sldId id="257"/>
            <p14:sldId id="264"/>
            <p14:sldId id="265"/>
            <p14:sldId id="266"/>
            <p14:sldId id="267"/>
            <p14:sldId id="268"/>
          </p14:sldIdLst>
        </p14:section>
        <p14:section name="Más información"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8"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B4A6"/>
    <a:srgbClr val="734F29"/>
    <a:srgbClr val="D24726"/>
    <a:srgbClr val="DD462F"/>
    <a:srgbClr val="AEB785"/>
    <a:srgbClr val="EFD5A2"/>
    <a:srgbClr val="3B3026"/>
    <a:srgbClr val="ECE1CA"/>
    <a:srgbClr val="79553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280" autoAdjust="0"/>
  </p:normalViewPr>
  <p:slideViewPr>
    <p:cSldViewPr snapToGrid="0">
      <p:cViewPr varScale="1">
        <p:scale>
          <a:sx n="76" d="100"/>
          <a:sy n="76" d="100"/>
        </p:scale>
        <p:origin x="49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9/8/2015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‹Nº›</a:t>
            </a:fld>
            <a:endParaRPr lang="en-US"/>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DF61EA0F-A667-4B49-8422-0062BC55E249}" type="slidenum">
              <a:rPr lang="en-US" sz="1200" b="0" i="0">
                <a:latin typeface="Calibri"/>
                <a:ea typeface="+mn-ea"/>
                <a:cs typeface="+mn-cs"/>
              </a:rPr>
              <a:t>1</a:t>
            </a:fld>
            <a:endParaRPr lang="en-US" sz="1200" b="0" i="0">
              <a:latin typeface="Calibri"/>
              <a:ea typeface="+mn-ea"/>
              <a:cs typeface="+mn-cs"/>
            </a:endParaRPr>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8BEEBAAA-29B5-4AF5-BC5F-7E580C29002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7"/>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27834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BEEBAAA-29B5-4AF5-BC5F-7E580C29002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sp>
        <p:nvSpPr>
          <p:cNvPr id="7"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58842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BEEBAAA-29B5-4AF5-BC5F-7E580C29002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7088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BEEBAAA-29B5-4AF5-BC5F-7E580C29002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sp>
        <p:nvSpPr>
          <p:cNvPr id="7"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80827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BEEBAAA-29B5-4AF5-BC5F-7E580C29002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7"/>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53001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BEEBAAA-29B5-4AF5-BC5F-7E580C29002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t>‹Nº›</a:t>
            </a:fld>
            <a:endParaRPr lang="en-US"/>
          </a:p>
        </p:txBody>
      </p:sp>
      <p:sp>
        <p:nvSpPr>
          <p:cNvPr id="8" name="Rectangle 8"/>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49616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BEEBAAA-29B5-4AF5-BC5F-7E580C29002D}" type="datetimeFigureOut">
              <a:rPr lang="en-US" smtClean="0"/>
              <a:t>9/8/2015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0EDB8-5305-433F-BE41-D7A86D811DB3}" type="slidenum">
              <a:rPr lang="en-US" smtClean="0"/>
              <a:t>‹Nº›</a:t>
            </a:fld>
            <a:endParaRPr lang="en-US"/>
          </a:p>
        </p:txBody>
      </p:sp>
      <p:sp>
        <p:nvSpPr>
          <p:cNvPr id="11" name="Rectangle 10"/>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6384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BEEBAAA-29B5-4AF5-BC5F-7E580C29002D}" type="datetimeFigureOut">
              <a:rPr lang="en-US" smtClean="0"/>
              <a:t>9/8/2015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0EDB8-5305-433F-BE41-D7A86D811DB3}" type="slidenum">
              <a:rPr lang="en-US" smtClean="0"/>
              <a:t>‹Nº›</a:t>
            </a:fld>
            <a:endParaRPr lang="en-US"/>
          </a:p>
        </p:txBody>
      </p:sp>
      <p:sp>
        <p:nvSpPr>
          <p:cNvPr id="6"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532064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EBAAA-29B5-4AF5-BC5F-7E580C29002D}" type="datetimeFigureOut">
              <a:rPr lang="en-US" smtClean="0"/>
              <a:t>9/8/2015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0EDB8-5305-433F-BE41-D7A86D811DB3}" type="slidenum">
              <a:rPr lang="en-US" smtClean="0"/>
              <a:t>‹Nº›</a:t>
            </a:fld>
            <a:endParaRPr lang="en-US"/>
          </a:p>
        </p:txBody>
      </p:sp>
    </p:spTree>
    <p:extLst>
      <p:ext uri="{BB962C8B-B14F-4D97-AF65-F5344CB8AC3E}">
        <p14:creationId xmlns:p14="http://schemas.microsoft.com/office/powerpoint/2010/main" val="2044279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BEEBAAA-29B5-4AF5-BC5F-7E580C29002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t>‹Nº›</a:t>
            </a:fld>
            <a:endParaRPr lang="en-US"/>
          </a:p>
        </p:txBody>
      </p:sp>
    </p:spTree>
    <p:extLst>
      <p:ext uri="{BB962C8B-B14F-4D97-AF65-F5344CB8AC3E}">
        <p14:creationId xmlns:p14="http://schemas.microsoft.com/office/powerpoint/2010/main" val="1644759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BEEBAAA-29B5-4AF5-BC5F-7E580C29002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837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BEEBAAA-29B5-4AF5-BC5F-7E580C29002D}" type="datetimeFigureOut">
              <a:rPr lang="en-US" smtClean="0"/>
              <a:t>9/8/2015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860EDB8-5305-433F-BE41-D7A86D811DB3}" type="slidenum">
              <a:rPr lang="en-US" smtClean="0"/>
              <a:t>‹Nº›</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881004"/>
      </p:ext>
    </p:extLst>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pPr algn="ctr"/>
            <a:r>
              <a:rPr lang="es-ES" sz="9600" noProof="1" smtClean="0"/>
              <a:t>Inducción</a:t>
            </a:r>
            <a:r>
              <a:rPr lang="es-ES" noProof="1" smtClean="0"/>
              <a:t> </a:t>
            </a:r>
            <a:endParaRPr lang="es-ES" noProof="1"/>
          </a:p>
        </p:txBody>
      </p:sp>
      <p:sp>
        <p:nvSpPr>
          <p:cNvPr id="3" name="Subtítulo 2"/>
          <p:cNvSpPr>
            <a:spLocks noGrp="1"/>
          </p:cNvSpPr>
          <p:nvPr>
            <p:ph type="subTitle" idx="1"/>
          </p:nvPr>
        </p:nvSpPr>
        <p:spPr/>
        <p:txBody>
          <a:bodyPr vert="horz" lIns="91440" tIns="45720" rIns="91440" bIns="45720" rtlCol="0">
            <a:noAutofit/>
          </a:bodyPr>
          <a:lstStyle/>
          <a:p>
            <a:pPr algn="just"/>
            <a:r>
              <a:rPr lang="es-ES" sz="2400" noProof="1" smtClean="0"/>
              <a:t>López González Sarahí.</a:t>
            </a:r>
          </a:p>
          <a:p>
            <a:pPr algn="just"/>
            <a:r>
              <a:rPr lang="es-ES" sz="2400" noProof="1" smtClean="0"/>
              <a:t>López Mora Erika.</a:t>
            </a:r>
          </a:p>
          <a:p>
            <a:pPr algn="just"/>
            <a:r>
              <a:rPr lang="es-ES" sz="2400" noProof="1" smtClean="0"/>
              <a:t>Castillo Flores Abril.</a:t>
            </a:r>
          </a:p>
        </p:txBody>
      </p:sp>
    </p:spTree>
    <p:extLst>
      <p:ext uri="{BB962C8B-B14F-4D97-AF65-F5344CB8AC3E}">
        <p14:creationId xmlns:p14="http://schemas.microsoft.com/office/powerpoint/2010/main" val="2471807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9076" y="0"/>
            <a:ext cx="9720072" cy="1499616"/>
          </a:xfrm>
        </p:spPr>
        <p:txBody>
          <a:bodyPr>
            <a:normAutofit/>
          </a:bodyPr>
          <a:lstStyle/>
          <a:p>
            <a:r>
              <a:rPr lang="es-ES" sz="6000" noProof="1" smtClean="0"/>
              <a:t>¿Qué es la inducción? </a:t>
            </a:r>
            <a:endParaRPr lang="es-ES" sz="6000" noProof="1"/>
          </a:p>
        </p:txBody>
      </p:sp>
      <p:sp>
        <p:nvSpPr>
          <p:cNvPr id="3" name="Marcador de posición de contenido 2"/>
          <p:cNvSpPr>
            <a:spLocks noGrp="1"/>
          </p:cNvSpPr>
          <p:nvPr>
            <p:ph idx="1"/>
          </p:nvPr>
        </p:nvSpPr>
        <p:spPr>
          <a:xfrm>
            <a:off x="604435" y="1825623"/>
            <a:ext cx="10749366" cy="4680000"/>
          </a:xfrm>
        </p:spPr>
        <p:txBody>
          <a:bodyPr>
            <a:normAutofit fontScale="92500"/>
          </a:bodyPr>
          <a:lstStyle/>
          <a:p>
            <a:pPr marL="0" indent="0" algn="just" defTabSz="914400">
              <a:lnSpc>
                <a:spcPct val="150000"/>
              </a:lnSpc>
              <a:spcBef>
                <a:spcPts val="0"/>
              </a:spcBef>
              <a:buNone/>
            </a:pPr>
            <a:r>
              <a:rPr lang="es-ES" sz="4400" noProof="1" smtClean="0"/>
              <a:t>Es proporcionalles inormacion básica a los empleados sobre los antecedentes de la empresa, la inormacion que necesitan para realizar sus actividades de manera satisfactoria. </a:t>
            </a:r>
          </a:p>
          <a:p>
            <a:pPr marL="0" indent="0" algn="l" defTabSz="914400">
              <a:lnSpc>
                <a:spcPct val="150000"/>
              </a:lnSpc>
              <a:spcBef>
                <a:spcPts val="0"/>
              </a:spcBef>
              <a:buNone/>
            </a:pPr>
            <a:endParaRPr lang="es-ES" noProof="1" smtClean="0"/>
          </a:p>
        </p:txBody>
      </p:sp>
    </p:spTree>
    <p:extLst>
      <p:ext uri="{BB962C8B-B14F-4D97-AF65-F5344CB8AC3E}">
        <p14:creationId xmlns:p14="http://schemas.microsoft.com/office/powerpoint/2010/main" val="20907338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defTabSz="914400">
              <a:spcBef>
                <a:spcPts val="0"/>
              </a:spcBef>
              <a:buNone/>
            </a:pPr>
            <a:r>
              <a:rPr lang="es-ES" noProof="1" smtClean="0"/>
              <a:t/>
            </a:r>
            <a:br>
              <a:rPr lang="es-ES" noProof="1" smtClean="0"/>
            </a:br>
            <a:endParaRPr lang="es-ES" noProof="1"/>
          </a:p>
        </p:txBody>
      </p:sp>
      <p:sp>
        <p:nvSpPr>
          <p:cNvPr id="3" name="Marcador de posición de contenido 2"/>
          <p:cNvSpPr>
            <a:spLocks noGrp="1"/>
          </p:cNvSpPr>
          <p:nvPr>
            <p:ph idx="1"/>
          </p:nvPr>
        </p:nvSpPr>
        <p:spPr>
          <a:xfrm>
            <a:off x="665107" y="1825625"/>
            <a:ext cx="10921467" cy="4433752"/>
          </a:xfrm>
        </p:spPr>
        <p:txBody>
          <a:bodyPr>
            <a:noAutofit/>
          </a:bodyPr>
          <a:lstStyle/>
          <a:p>
            <a:pPr marL="0" indent="0" algn="just" defTabSz="914400">
              <a:lnSpc>
                <a:spcPct val="150000"/>
              </a:lnSpc>
              <a:spcBef>
                <a:spcPts val="0"/>
              </a:spcBef>
              <a:buNone/>
            </a:pPr>
            <a:r>
              <a:rPr lang="es-ES" sz="2800" noProof="1" smtClean="0"/>
              <a:t>Ademas de inducción puede ser:</a:t>
            </a:r>
          </a:p>
          <a:p>
            <a:pPr marL="285750" indent="-285750" algn="just" defTabSz="914400">
              <a:lnSpc>
                <a:spcPct val="150000"/>
              </a:lnSpc>
              <a:spcBef>
                <a:spcPts val="0"/>
              </a:spcBef>
              <a:buFont typeface="Arial" panose="020B0604020202020204" pitchFamily="34" charset="0"/>
              <a:buChar char="•"/>
            </a:pPr>
            <a:r>
              <a:rPr lang="es-ES" sz="2800" noProof="1" smtClean="0"/>
              <a:t>Formal</a:t>
            </a:r>
          </a:p>
          <a:p>
            <a:pPr marL="285750" indent="-285750" algn="just" defTabSz="914400">
              <a:lnSpc>
                <a:spcPct val="150000"/>
              </a:lnSpc>
              <a:spcBef>
                <a:spcPts val="0"/>
              </a:spcBef>
              <a:buFont typeface="Arial" panose="020B0604020202020204" pitchFamily="34" charset="0"/>
              <a:buChar char="•"/>
            </a:pPr>
            <a:r>
              <a:rPr lang="es-ES" sz="2800" noProof="1" smtClean="0"/>
              <a:t>Informal</a:t>
            </a:r>
          </a:p>
          <a:p>
            <a:pPr algn="just" defTabSz="914400">
              <a:lnSpc>
                <a:spcPct val="150000"/>
              </a:lnSpc>
              <a:spcBef>
                <a:spcPts val="0"/>
              </a:spcBef>
            </a:pPr>
            <a:r>
              <a:rPr lang="es-ES" sz="2800" noProof="1" smtClean="0"/>
              <a:t>Hay dos tipos de inducción: </a:t>
            </a:r>
          </a:p>
          <a:p>
            <a:pPr marL="285750" indent="-285750" algn="just" defTabSz="914400">
              <a:lnSpc>
                <a:spcPct val="150000"/>
              </a:lnSpc>
              <a:spcBef>
                <a:spcPts val="0"/>
              </a:spcBef>
              <a:buFont typeface="Arial" panose="020B0604020202020204" pitchFamily="34" charset="0"/>
              <a:buChar char="•"/>
            </a:pPr>
            <a:r>
              <a:rPr lang="es-ES" sz="2800" noProof="1" smtClean="0"/>
              <a:t>Genérica</a:t>
            </a:r>
          </a:p>
          <a:p>
            <a:pPr marL="285750" indent="-285750" algn="just" defTabSz="914400">
              <a:lnSpc>
                <a:spcPct val="150000"/>
              </a:lnSpc>
              <a:spcBef>
                <a:spcPts val="0"/>
              </a:spcBef>
              <a:buFont typeface="Arial" panose="020B0604020202020204" pitchFamily="34" charset="0"/>
              <a:buChar char="•"/>
            </a:pPr>
            <a:r>
              <a:rPr lang="es-ES" sz="2800" noProof="1" smtClean="0"/>
              <a:t>Especifíca</a:t>
            </a:r>
          </a:p>
          <a:p>
            <a:pPr algn="l" defTabSz="914400">
              <a:lnSpc>
                <a:spcPct val="150000"/>
              </a:lnSpc>
              <a:spcBef>
                <a:spcPts val="0"/>
              </a:spcBef>
            </a:pPr>
            <a:endParaRPr lang="es-ES" noProof="1" smtClean="0"/>
          </a:p>
        </p:txBody>
      </p:sp>
    </p:spTree>
    <p:extLst>
      <p:ext uri="{BB962C8B-B14F-4D97-AF65-F5344CB8AC3E}">
        <p14:creationId xmlns:p14="http://schemas.microsoft.com/office/powerpoint/2010/main" val="13286760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48972" y="37578"/>
            <a:ext cx="9720072" cy="1499616"/>
          </a:xfrm>
        </p:spPr>
        <p:txBody>
          <a:bodyPr>
            <a:normAutofit/>
          </a:bodyPr>
          <a:lstStyle/>
          <a:p>
            <a:r>
              <a:rPr lang="es-ES" noProof="1" smtClean="0"/>
              <a:t>Proceso de inducción. </a:t>
            </a:r>
            <a:endParaRPr lang="es-ES" noProof="1"/>
          </a:p>
        </p:txBody>
      </p:sp>
      <p:sp>
        <p:nvSpPr>
          <p:cNvPr id="3" name="Marcador de posición de contenido 2"/>
          <p:cNvSpPr>
            <a:spLocks noGrp="1"/>
          </p:cNvSpPr>
          <p:nvPr>
            <p:ph idx="1"/>
          </p:nvPr>
        </p:nvSpPr>
        <p:spPr>
          <a:xfrm>
            <a:off x="712531" y="1812753"/>
            <a:ext cx="10641270" cy="4824000"/>
          </a:xfrm>
        </p:spPr>
        <p:txBody>
          <a:bodyPr>
            <a:normAutofit/>
          </a:bodyPr>
          <a:lstStyle/>
          <a:p>
            <a:pPr marL="342900" indent="-342900" algn="just">
              <a:lnSpc>
                <a:spcPct val="170000"/>
              </a:lnSpc>
              <a:buFont typeface="+mj-lt"/>
              <a:buAutoNum type="arabicParenR"/>
            </a:pPr>
            <a:r>
              <a:rPr lang="es-ES" sz="1400" noProof="1" smtClean="0"/>
              <a:t>Bienvenida: Tiene como finalidad el recibimiento de los nuevos trabajadores, dándoles la bienvenida a la organización, donde el Departamento de Recusos Humanos realiza diferentes actividades. </a:t>
            </a:r>
          </a:p>
          <a:p>
            <a:pPr marL="342900" indent="-342900" algn="just">
              <a:lnSpc>
                <a:spcPct val="170000"/>
              </a:lnSpc>
              <a:buFont typeface="+mj-lt"/>
              <a:buAutoNum type="arabicParenR"/>
            </a:pPr>
            <a:r>
              <a:rPr lang="es-ES" sz="1400" noProof="1" smtClean="0"/>
              <a:t>Introduccion a la organización: Se suministra al nuevo trabajador inormacion general de la organización, para  facilitar la integración en la organización </a:t>
            </a:r>
          </a:p>
          <a:p>
            <a:pPr marL="342900" indent="-342900" algn="just">
              <a:lnSpc>
                <a:spcPct val="170000"/>
              </a:lnSpc>
              <a:buFont typeface="+mj-lt"/>
              <a:buAutoNum type="arabicParenR"/>
            </a:pPr>
            <a:r>
              <a:rPr lang="es-ES" sz="1400" noProof="1" smtClean="0"/>
              <a:t>Evaluación y seguimiento: Es garantizar un desarrollo adecuado del Programa de Inducción y retroalimentar el programa y realizar ajustes.</a:t>
            </a:r>
          </a:p>
          <a:p>
            <a:pPr marL="342900" indent="-342900" algn="just">
              <a:lnSpc>
                <a:spcPct val="170000"/>
              </a:lnSpc>
              <a:buFont typeface="+mj-lt"/>
              <a:buAutoNum type="arabicParenR"/>
            </a:pPr>
            <a:r>
              <a:rPr lang="es-ES" sz="1400" noProof="1" smtClean="0"/>
              <a:t>Proceso de enseñanza: Se realizará de tal forma que se sigan los siguientes pasos. </a:t>
            </a:r>
            <a:endParaRPr lang="es-ES" sz="1400" noProof="1"/>
          </a:p>
          <a:p>
            <a:pPr algn="just">
              <a:lnSpc>
                <a:spcPct val="170000"/>
              </a:lnSpc>
            </a:pPr>
            <a:r>
              <a:rPr lang="es-ES" sz="1400" noProof="1" smtClean="0"/>
              <a:t>        1. Indagar y preparar al trabajador 2. Demostrar las tareas que tiene que realizar 3. Ensayar la ejecución de las operaciones              </a:t>
            </a:r>
          </a:p>
          <a:p>
            <a:pPr algn="just">
              <a:lnSpc>
                <a:spcPct val="170000"/>
              </a:lnSpc>
            </a:pPr>
            <a:r>
              <a:rPr lang="es-ES" sz="1400" noProof="1" smtClean="0"/>
              <a:t>       4. Hacer seguimiento y comprobar si logro los objetivos 5. Estimular la participación. </a:t>
            </a:r>
          </a:p>
        </p:txBody>
      </p:sp>
    </p:spTree>
    <p:extLst>
      <p:ext uri="{BB962C8B-B14F-4D97-AF65-F5344CB8AC3E}">
        <p14:creationId xmlns:p14="http://schemas.microsoft.com/office/powerpoint/2010/main" val="1531532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150312"/>
            <a:ext cx="9720072" cy="1678487"/>
          </a:xfrm>
        </p:spPr>
        <p:txBody>
          <a:bodyPr/>
          <a:lstStyle/>
          <a:p>
            <a:r>
              <a:rPr lang="es-MX" dirty="0" smtClean="0"/>
              <a:t>¿Cuándo es necesario aplicar este proceso?</a:t>
            </a:r>
            <a:endParaRPr lang="es-MX" dirty="0"/>
          </a:p>
        </p:txBody>
      </p:sp>
      <p:sp>
        <p:nvSpPr>
          <p:cNvPr id="3" name="Marcador de contenido 2"/>
          <p:cNvSpPr>
            <a:spLocks noGrp="1"/>
          </p:cNvSpPr>
          <p:nvPr>
            <p:ph idx="1"/>
          </p:nvPr>
        </p:nvSpPr>
        <p:spPr>
          <a:xfrm>
            <a:off x="604434" y="1963412"/>
            <a:ext cx="10749367" cy="4351338"/>
          </a:xfrm>
        </p:spPr>
        <p:txBody>
          <a:bodyPr>
            <a:normAutofit/>
          </a:bodyPr>
          <a:lstStyle/>
          <a:p>
            <a:pPr algn="just"/>
            <a:r>
              <a:rPr lang="es-MX" sz="4400" dirty="0" smtClean="0"/>
              <a:t>La inducción o la bienvenida comienza desde que el candidato entrega su solicitud y se le programa información sobre la vacante que se pretende cubrir. </a:t>
            </a:r>
            <a:endParaRPr lang="es-MX" sz="4400" dirty="0"/>
          </a:p>
        </p:txBody>
      </p:sp>
    </p:spTree>
    <p:extLst>
      <p:ext uri="{BB962C8B-B14F-4D97-AF65-F5344CB8AC3E}">
        <p14:creationId xmlns:p14="http://schemas.microsoft.com/office/powerpoint/2010/main" val="1056024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8868" y="0"/>
            <a:ext cx="9720072" cy="1499616"/>
          </a:xfrm>
        </p:spPr>
        <p:txBody>
          <a:bodyPr/>
          <a:lstStyle/>
          <a:p>
            <a:r>
              <a:rPr lang="es-MX" dirty="0" smtClean="0"/>
              <a:t>Actividades que debe conocer el nuevo integrante de la organización. </a:t>
            </a:r>
            <a:endParaRPr lang="es-MX" dirty="0"/>
          </a:p>
        </p:txBody>
      </p:sp>
      <p:sp>
        <p:nvSpPr>
          <p:cNvPr id="3" name="Marcador de contenido 2"/>
          <p:cNvSpPr>
            <a:spLocks noGrp="1"/>
          </p:cNvSpPr>
          <p:nvPr>
            <p:ph idx="1"/>
          </p:nvPr>
        </p:nvSpPr>
        <p:spPr>
          <a:xfrm>
            <a:off x="604434" y="1825625"/>
            <a:ext cx="10749367" cy="4351338"/>
          </a:xfrm>
        </p:spPr>
        <p:txBody>
          <a:bodyPr numCol="2">
            <a:normAutofit/>
          </a:bodyPr>
          <a:lstStyle/>
          <a:p>
            <a:pPr marL="285750" indent="-285750" algn="just">
              <a:buFont typeface="Arial" panose="020B0604020202020204" pitchFamily="34" charset="0"/>
              <a:buChar char="•"/>
            </a:pPr>
            <a:r>
              <a:rPr lang="es-MX" sz="2000" dirty="0" smtClean="0"/>
              <a:t>Conocer la historia de la organización </a:t>
            </a:r>
          </a:p>
          <a:p>
            <a:pPr marL="285750" indent="-285750" algn="just">
              <a:buFont typeface="Arial" panose="020B0604020202020204" pitchFamily="34" charset="0"/>
              <a:buChar char="•"/>
            </a:pPr>
            <a:r>
              <a:rPr lang="es-MX" sz="2000" dirty="0" smtClean="0"/>
              <a:t>Visión, misión y sus objetivos </a:t>
            </a:r>
          </a:p>
          <a:p>
            <a:pPr marL="285750" indent="-285750" algn="just">
              <a:buFont typeface="Arial" panose="020B0604020202020204" pitchFamily="34" charset="0"/>
              <a:buChar char="•"/>
            </a:pPr>
            <a:r>
              <a:rPr lang="es-MX" sz="2000" dirty="0" smtClean="0"/>
              <a:t>Perfil del desempeño</a:t>
            </a:r>
          </a:p>
          <a:p>
            <a:pPr marL="285750" indent="-285750" algn="just">
              <a:buFont typeface="Arial" panose="020B0604020202020204" pitchFamily="34" charset="0"/>
              <a:buChar char="•"/>
            </a:pPr>
            <a:r>
              <a:rPr lang="es-MX" sz="2000" dirty="0" smtClean="0"/>
              <a:t>Horarios, días de pago, etc. </a:t>
            </a:r>
          </a:p>
          <a:p>
            <a:pPr marL="285750" indent="-285750" algn="just">
              <a:buFont typeface="Arial" panose="020B0604020202020204" pitchFamily="34" charset="0"/>
              <a:buChar char="•"/>
            </a:pPr>
            <a:r>
              <a:rPr lang="es-MX" sz="2000" dirty="0" smtClean="0"/>
              <a:t>Artículos que produce la empresa</a:t>
            </a:r>
          </a:p>
          <a:p>
            <a:pPr marL="285750" indent="-285750" algn="just">
              <a:buFont typeface="Arial" panose="020B0604020202020204" pitchFamily="34" charset="0"/>
              <a:buChar char="•"/>
            </a:pPr>
            <a:r>
              <a:rPr lang="es-MX" sz="2000" dirty="0" smtClean="0"/>
              <a:t>Estructura de la organización </a:t>
            </a:r>
          </a:p>
          <a:p>
            <a:pPr marL="285750" indent="-285750" algn="just">
              <a:buFont typeface="Arial" panose="020B0604020202020204" pitchFamily="34" charset="0"/>
              <a:buChar char="•"/>
            </a:pPr>
            <a:r>
              <a:rPr lang="es-MX" sz="2000" dirty="0" smtClean="0"/>
              <a:t>Prestaciones y beneficios. </a:t>
            </a:r>
          </a:p>
          <a:p>
            <a:pPr marL="285750" indent="-285750" algn="just">
              <a:buFont typeface="Arial" panose="020B0604020202020204" pitchFamily="34" charset="0"/>
              <a:buChar char="•"/>
            </a:pPr>
            <a:r>
              <a:rPr lang="es-MX" sz="2000" dirty="0" smtClean="0"/>
              <a:t>Políticas del personal</a:t>
            </a:r>
          </a:p>
        </p:txBody>
      </p:sp>
    </p:spTree>
    <p:extLst>
      <p:ext uri="{BB962C8B-B14F-4D97-AF65-F5344CB8AC3E}">
        <p14:creationId xmlns:p14="http://schemas.microsoft.com/office/powerpoint/2010/main" val="3414280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498" y="0"/>
            <a:ext cx="9720072" cy="1499616"/>
          </a:xfrm>
        </p:spPr>
        <p:txBody>
          <a:bodyPr/>
          <a:lstStyle/>
          <a:p>
            <a:r>
              <a:rPr lang="es-MX" dirty="0" smtClean="0"/>
              <a:t>Los planes de la inducción contienen:</a:t>
            </a:r>
            <a:endParaRPr lang="es-MX" dirty="0"/>
          </a:p>
        </p:txBody>
      </p:sp>
      <p:sp>
        <p:nvSpPr>
          <p:cNvPr id="3" name="Marcador de contenido 2"/>
          <p:cNvSpPr>
            <a:spLocks noGrp="1"/>
          </p:cNvSpPr>
          <p:nvPr>
            <p:ph idx="1"/>
          </p:nvPr>
        </p:nvSpPr>
        <p:spPr>
          <a:xfrm>
            <a:off x="604434" y="1753644"/>
            <a:ext cx="10749367" cy="4672208"/>
          </a:xfrm>
        </p:spPr>
        <p:txBody>
          <a:bodyPr numCol="2">
            <a:normAutofit/>
          </a:bodyPr>
          <a:lstStyle/>
          <a:p>
            <a:pPr marL="285750" indent="-285750" algn="just">
              <a:buFont typeface="Arial" panose="020B0604020202020204" pitchFamily="34" charset="0"/>
              <a:buChar char="•"/>
            </a:pPr>
            <a:r>
              <a:rPr lang="es-MX" sz="2800" dirty="0" smtClean="0"/>
              <a:t>Información de la organización </a:t>
            </a:r>
          </a:p>
          <a:p>
            <a:pPr marL="285750" indent="-285750" algn="just">
              <a:buFont typeface="Arial" panose="020B0604020202020204" pitchFamily="34" charset="0"/>
              <a:buChar char="•"/>
            </a:pPr>
            <a:r>
              <a:rPr lang="es-MX" sz="2800" dirty="0" smtClean="0"/>
              <a:t>Políticas del personal</a:t>
            </a:r>
          </a:p>
          <a:p>
            <a:pPr marL="285750" indent="-285750" algn="just">
              <a:buFont typeface="Arial" panose="020B0604020202020204" pitchFamily="34" charset="0"/>
              <a:buChar char="•"/>
            </a:pPr>
            <a:r>
              <a:rPr lang="es-MX" sz="2800" dirty="0" smtClean="0"/>
              <a:t>Condiciones de contratación</a:t>
            </a:r>
          </a:p>
          <a:p>
            <a:pPr marL="285750" indent="-285750" algn="just">
              <a:buFont typeface="Arial" panose="020B0604020202020204" pitchFamily="34" charset="0"/>
              <a:buChar char="•"/>
            </a:pPr>
            <a:r>
              <a:rPr lang="es-MX" sz="2800" dirty="0" smtClean="0"/>
              <a:t>Plan de beneficios para el trabajador </a:t>
            </a:r>
          </a:p>
          <a:p>
            <a:pPr marL="285750" indent="-285750" algn="just">
              <a:buFont typeface="Arial" panose="020B0604020202020204" pitchFamily="34" charset="0"/>
              <a:buChar char="•"/>
            </a:pPr>
            <a:r>
              <a:rPr lang="es-MX" sz="2800" dirty="0" smtClean="0"/>
              <a:t>Días de descanso</a:t>
            </a:r>
          </a:p>
          <a:p>
            <a:pPr marL="285750" indent="-285750" algn="just">
              <a:buFont typeface="Arial" panose="020B0604020202020204" pitchFamily="34" charset="0"/>
              <a:buChar char="•"/>
            </a:pPr>
            <a:r>
              <a:rPr lang="es-MX" sz="2800" dirty="0" smtClean="0"/>
              <a:t>El trabajador a desempeñar</a:t>
            </a:r>
          </a:p>
          <a:p>
            <a:pPr marL="285750" indent="-285750" algn="just">
              <a:buFont typeface="Arial" panose="020B0604020202020204" pitchFamily="34" charset="0"/>
              <a:buChar char="•"/>
            </a:pPr>
            <a:r>
              <a:rPr lang="es-MX" sz="2800" dirty="0" smtClean="0"/>
              <a:t>Forma de pago </a:t>
            </a:r>
          </a:p>
        </p:txBody>
      </p:sp>
    </p:spTree>
    <p:extLst>
      <p:ext uri="{BB962C8B-B14F-4D97-AF65-F5344CB8AC3E}">
        <p14:creationId xmlns:p14="http://schemas.microsoft.com/office/powerpoint/2010/main" val="2863170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86550" y="0"/>
            <a:ext cx="9720072" cy="1499616"/>
          </a:xfrm>
        </p:spPr>
        <p:txBody>
          <a:bodyPr/>
          <a:lstStyle/>
          <a:p>
            <a:r>
              <a:rPr lang="es-MX" dirty="0" smtClean="0"/>
              <a:t>Inducción en la gestión por competencias.</a:t>
            </a:r>
            <a:endParaRPr lang="es-MX" dirty="0"/>
          </a:p>
        </p:txBody>
      </p:sp>
      <p:sp>
        <p:nvSpPr>
          <p:cNvPr id="3" name="Marcador de contenido 2"/>
          <p:cNvSpPr>
            <a:spLocks noGrp="1"/>
          </p:cNvSpPr>
          <p:nvPr>
            <p:ph idx="1"/>
          </p:nvPr>
        </p:nvSpPr>
        <p:spPr>
          <a:xfrm>
            <a:off x="604434" y="1825625"/>
            <a:ext cx="10749367" cy="4351338"/>
          </a:xfrm>
        </p:spPr>
        <p:txBody>
          <a:bodyPr>
            <a:normAutofit/>
          </a:bodyPr>
          <a:lstStyle/>
          <a:p>
            <a:pPr algn="just"/>
            <a:r>
              <a:rPr lang="es-MX" sz="3600" dirty="0" smtClean="0"/>
              <a:t>Es encontrar el candidato que se ajuste lo mas rigurosamente al perfil de competencias requerido para determinado cargo, para lo cual se utiliza la técnica de comparación de perfiles, la que permite determinar cuales son las competencias.</a:t>
            </a:r>
            <a:endParaRPr lang="es-MX" sz="3600" dirty="0"/>
          </a:p>
        </p:txBody>
      </p:sp>
    </p:spTree>
    <p:extLst>
      <p:ext uri="{BB962C8B-B14F-4D97-AF65-F5344CB8AC3E}">
        <p14:creationId xmlns:p14="http://schemas.microsoft.com/office/powerpoint/2010/main" val="11505727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8DBC0A1-66E1-4B9D-88C2-9B3A32A214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0</TotalTime>
  <Words>361</Words>
  <Application>Microsoft Office PowerPoint</Application>
  <PresentationFormat>Panorámica</PresentationFormat>
  <Paragraphs>42</Paragraphs>
  <Slides>8</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Tw Cen MT</vt:lpstr>
      <vt:lpstr>Tw Cen MT Condensed</vt:lpstr>
      <vt:lpstr>Wingdings 3</vt:lpstr>
      <vt:lpstr>Integral</vt:lpstr>
      <vt:lpstr>Inducción </vt:lpstr>
      <vt:lpstr>¿Qué es la inducción? </vt:lpstr>
      <vt:lpstr> </vt:lpstr>
      <vt:lpstr>Proceso de inducción. </vt:lpstr>
      <vt:lpstr>¿Cuándo es necesario aplicar este proceso?</vt:lpstr>
      <vt:lpstr>Actividades que debe conocer el nuevo integrante de la organización. </vt:lpstr>
      <vt:lpstr>Los planes de la inducción contienen:</vt:lpstr>
      <vt:lpstr>Inducción en la gestión por competencias.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2015-09-08T12:41:20Z</dcterms:created>
  <dcterms:modified xsi:type="dcterms:W3CDTF">2015-09-09T02:53:03Z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TC029239449991</vt:lpwstr>
  </property>
</Properties>
</file>