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DFC11E-A712-40AE-AE1E-068DC86B68E6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9869AC-F59F-417C-B9B8-C746ECEA361A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76672"/>
            <a:ext cx="6384316" cy="504056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49068" y="0"/>
            <a:ext cx="6172200" cy="1534322"/>
          </a:xfrm>
        </p:spPr>
        <p:txBody>
          <a:bodyPr>
            <a:normAutofit/>
          </a:bodyPr>
          <a:lstStyle/>
          <a:p>
            <a:r>
              <a:rPr lang="es-MX" sz="60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Freestyle Script" panose="030804020302050B0404" pitchFamily="66" charset="0"/>
              </a:rPr>
              <a:t>Inducción del personal </a:t>
            </a:r>
            <a:endParaRPr lang="en-US" sz="6000" dirty="0">
              <a:solidFill>
                <a:schemeClr val="accent4">
                  <a:lumMod val="40000"/>
                  <a:lumOff val="60000"/>
                </a:schemeClr>
              </a:solidFill>
              <a:latin typeface="Freestyle Script" panose="030804020302050B0404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699792" y="5013176"/>
            <a:ext cx="4464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Castañeda Ramírez Bris Alexia</a:t>
            </a:r>
          </a:p>
          <a:p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Castro Villa Itzel</a:t>
            </a:r>
            <a:b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</a:br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Cruz García Marisol </a:t>
            </a:r>
          </a:p>
          <a:p>
            <a:r>
              <a:rPr lang="es-MX" sz="24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Martínez Mendoza Lizbeth 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AR BONNI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9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348880"/>
            <a:ext cx="4824536" cy="38445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dirty="0" smtClean="0">
                <a:solidFill>
                  <a:schemeClr val="accent1">
                    <a:lumMod val="50000"/>
                  </a:schemeClr>
                </a:solidFill>
                <a:latin typeface="AR BONNIE" panose="02000000000000000000" pitchFamily="2" charset="0"/>
              </a:rPr>
              <a:t>ENTRADA Y SALIDA 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AR BONNIE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>
                <a:latin typeface="AR BONNIE" panose="02000000000000000000" pitchFamily="2" charset="0"/>
              </a:rPr>
              <a:t>Entrada de la organización : Se utiliza la socialización que consigue adaptación a la organización .</a:t>
            </a:r>
          </a:p>
          <a:p>
            <a:endParaRPr lang="es-MX" dirty="0" smtClean="0"/>
          </a:p>
          <a:p>
            <a:endParaRPr lang="es-MX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9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116" y="1124744"/>
            <a:ext cx="5699426" cy="3460366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7848872" cy="5976664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"/>
            </a:pPr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Etapa de pre-llegada</a:t>
            </a:r>
            <a:endParaRPr lang="es-MX" dirty="0" smtClean="0"/>
          </a:p>
          <a:p>
            <a:pPr algn="ctr">
              <a:buFont typeface="Wingdings" panose="05000000000000000000" pitchFamily="2" charset="2"/>
              <a:buChar char=""/>
            </a:pPr>
            <a:r>
              <a:rPr lang="es-MX" sz="2600" dirty="0" smtClean="0">
                <a:latin typeface="AR BONNIE" panose="02000000000000000000" pitchFamily="2" charset="0"/>
              </a:rPr>
              <a:t> Los empleados quieren unirse a la organización con un conjunto de valores , actitudes y expectativas </a:t>
            </a: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Etapa de rencuentro</a:t>
            </a:r>
            <a:endParaRPr lang="es-MX" sz="2600" dirty="0" smtClean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  <a:p>
            <a:pPr algn="ctr">
              <a:buFont typeface="Wingdings" panose="05000000000000000000" pitchFamily="2" charset="2"/>
              <a:buChar char=""/>
            </a:pPr>
            <a:r>
              <a:rPr lang="es-MX" sz="2600" dirty="0" smtClean="0">
                <a:latin typeface="AR BONNIE" panose="02000000000000000000" pitchFamily="2" charset="0"/>
              </a:rPr>
              <a:t>LOS EMPLEADOS ENFRENTAN LAS DIFERENCIAS ENTRE LAS EXPECTATIVAS DEL TRABAJO Y LAS REALIDADES DE LA MISMA</a:t>
            </a:r>
            <a:r>
              <a:rPr lang="es-MX" dirty="0" smtClean="0">
                <a:latin typeface="AR BONNIE" panose="02000000000000000000" pitchFamily="2" charset="0"/>
              </a:rPr>
              <a:t>.</a:t>
            </a: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"/>
            </a:pPr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Etapa de la metamorfosis </a:t>
            </a:r>
          </a:p>
          <a:p>
            <a:pPr algn="ctr">
              <a:buFont typeface="Wingdings" panose="05000000000000000000" pitchFamily="2" charset="2"/>
              <a:buChar char=""/>
            </a:pPr>
            <a:r>
              <a:rPr lang="es-MX" sz="2600" dirty="0" smtClean="0">
                <a:latin typeface="AR BONNIE" panose="02000000000000000000" pitchFamily="2" charset="0"/>
              </a:rPr>
              <a:t>Los empleados hacen los cambios necesarios , para conciliar las diferencias de la etapa del rencuentro.</a:t>
            </a:r>
          </a:p>
          <a:p>
            <a:pPr>
              <a:buFont typeface="Wingdings" panose="05000000000000000000" pitchFamily="2" charset="2"/>
              <a:buChar char=""/>
            </a:pPr>
            <a:endParaRPr lang="es-MX" dirty="0">
              <a:latin typeface="AR BONNIE" panose="02000000000000000000" pitchFamily="2" charset="0"/>
            </a:endParaRPr>
          </a:p>
          <a:p>
            <a:pPr marL="0" indent="0">
              <a:buNone/>
            </a:pPr>
            <a:r>
              <a:rPr lang="es-MX" dirty="0" smtClean="0">
                <a:latin typeface="AR BONNIE" panose="02000000000000000000" pitchFamily="2" charset="0"/>
              </a:rPr>
              <a:t/>
            </a:r>
            <a:br>
              <a:rPr lang="es-MX" dirty="0" smtClean="0">
                <a:latin typeface="AR BONNIE" panose="02000000000000000000" pitchFamily="2" charset="0"/>
              </a:rPr>
            </a:br>
            <a:r>
              <a:rPr lang="es-MX" dirty="0" smtClean="0">
                <a:latin typeface="AR BONNIE" panose="02000000000000000000" pitchFamily="2" charset="0"/>
              </a:rPr>
              <a:t>               </a:t>
            </a:r>
            <a:endParaRPr lang="en-US" dirty="0">
              <a:latin typeface="AR BONNIE" panose="02000000000000000000" pitchFamily="2" charset="0"/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3617552" y="1642210"/>
            <a:ext cx="432048" cy="8551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260" y="3284984"/>
            <a:ext cx="493713" cy="89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058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789040"/>
            <a:ext cx="3312765" cy="27378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Propósito de la orientación de los nuevos empleados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48737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Aprender la cultura de la organización </a:t>
            </a:r>
            <a:r>
              <a:rPr lang="es-MX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Entender la visión de la organización.</a:t>
            </a:r>
          </a:p>
          <a:p>
            <a:pPr>
              <a:buFont typeface="Wingdings" panose="05000000000000000000" pitchFamily="2" charset="2"/>
              <a:buChar char="Ø"/>
            </a:pPr>
            <a:endParaRPr lang="es-MX" dirty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Papel de la gestión de los RECURSOS HUMANOS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dirty="0" smtClean="0">
                <a:latin typeface="AR BONNIE" panose="02000000000000000000" pitchFamily="2" charset="0"/>
              </a:rPr>
              <a:t>Manejar los aspectos administrativos de un nuevo empleado al iniciar un trabajo 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dirty="0" smtClean="0">
                <a:latin typeface="AR BONNIE" panose="02000000000000000000" pitchFamily="2" charset="0"/>
              </a:rPr>
              <a:t>“VENDER” los servicios de gestión de RRHH a los nuevos empleados.</a:t>
            </a:r>
            <a:endParaRPr lang="en-US" dirty="0">
              <a:latin typeface="AR BONNI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27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372200" y="1600581"/>
            <a:ext cx="2088232" cy="17577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tx1"/>
                </a:solidFill>
                <a:latin typeface="AR BONNIE" panose="02000000000000000000" pitchFamily="2" charset="0"/>
              </a:rPr>
              <a:t>¿Hay una necesidad de entrenamiento?</a:t>
            </a:r>
            <a:endParaRPr lang="en-US" sz="2400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Entrenamiento y capacitación de los empleados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83223" y="1579344"/>
            <a:ext cx="3384376" cy="19216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>
                <a:solidFill>
                  <a:schemeClr val="tx1"/>
                </a:solidFill>
              </a:rPr>
              <a:t>¿</a:t>
            </a:r>
            <a:r>
              <a:rPr lang="es-MX" dirty="0" smtClean="0">
                <a:solidFill>
                  <a:schemeClr val="tx1"/>
                </a:solidFill>
                <a:latin typeface="AR BONNIE" panose="02000000000000000000" pitchFamily="2" charset="0"/>
              </a:rPr>
              <a:t>Qué deficiencias tienes los trabajadadores en sus habilidades , conocimientos o competencias necesarios para exhibir los compartimientos del trabajo necesarios ?</a:t>
            </a:r>
            <a:endParaRPr lang="es-MX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570872" y="1666779"/>
            <a:ext cx="2232248" cy="15828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tx1"/>
                </a:solidFill>
                <a:latin typeface="AR BONNIE" panose="02000000000000000000" pitchFamily="2" charset="0"/>
              </a:rPr>
              <a:t>¿Cuáles son los objetivos de la organización?</a:t>
            </a:r>
            <a:endParaRPr lang="en-US" sz="2400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10" name="9 Flecha derecha"/>
          <p:cNvSpPr/>
          <p:nvPr/>
        </p:nvSpPr>
        <p:spPr>
          <a:xfrm>
            <a:off x="5803120" y="2204864"/>
            <a:ext cx="569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Flecha abajo"/>
          <p:cNvSpPr/>
          <p:nvPr/>
        </p:nvSpPr>
        <p:spPr>
          <a:xfrm>
            <a:off x="7092280" y="3358308"/>
            <a:ext cx="432048" cy="7907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Rectángulo"/>
          <p:cNvSpPr/>
          <p:nvPr/>
        </p:nvSpPr>
        <p:spPr>
          <a:xfrm>
            <a:off x="6588224" y="4437112"/>
            <a:ext cx="1944216" cy="15121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>
                <a:solidFill>
                  <a:schemeClr val="tx1"/>
                </a:solidFill>
                <a:latin typeface="AR BONNIE" panose="02000000000000000000" pitchFamily="2" charset="0"/>
              </a:rPr>
              <a:t>¿Qué tareas se deben cumplir para alcanzar los objetivos ?</a:t>
            </a:r>
            <a:endParaRPr lang="en-US" sz="2000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13" name="12 Flecha izquierda"/>
          <p:cNvSpPr/>
          <p:nvPr/>
        </p:nvSpPr>
        <p:spPr>
          <a:xfrm>
            <a:off x="5874181" y="5121188"/>
            <a:ext cx="720080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13 Rectángulo redondeado"/>
          <p:cNvSpPr/>
          <p:nvPr/>
        </p:nvSpPr>
        <p:spPr>
          <a:xfrm>
            <a:off x="971600" y="4797152"/>
            <a:ext cx="4896544" cy="13681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>
                <a:solidFill>
                  <a:schemeClr val="tx1"/>
                </a:solidFill>
                <a:latin typeface="AR BONNIE" panose="02000000000000000000" pitchFamily="2" charset="0"/>
              </a:rPr>
              <a:t>Qué comportamientos son necesarios para cada puesto de trabajo para cumplir con las tareas preparadas ?</a:t>
            </a:r>
            <a:endParaRPr lang="en-US" sz="2000" dirty="0">
              <a:solidFill>
                <a:schemeClr val="tx1"/>
              </a:solidFill>
              <a:latin typeface="AR BONNIE" panose="02000000000000000000" pitchFamily="2" charset="0"/>
            </a:endParaRPr>
          </a:p>
        </p:txBody>
      </p:sp>
      <p:sp>
        <p:nvSpPr>
          <p:cNvPr id="15" name="14 Flecha arriba"/>
          <p:cNvSpPr/>
          <p:nvPr/>
        </p:nvSpPr>
        <p:spPr>
          <a:xfrm>
            <a:off x="1115616" y="3501008"/>
            <a:ext cx="576064" cy="11161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719" y="3036875"/>
            <a:ext cx="2024944" cy="204830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946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4040">
            <a:off x="4272807" y="4380062"/>
            <a:ext cx="4150197" cy="208823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Desarrollo de los empleados </a:t>
            </a:r>
            <a:r>
              <a:rPr lang="es-MX" dirty="0" smtClean="0"/>
              <a:t>	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En el trabajo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Rotación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Asistente a la posición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Comité de asignación </a:t>
            </a:r>
          </a:p>
          <a:p>
            <a:pPr>
              <a:buFont typeface="Wingdings" panose="05000000000000000000" pitchFamily="2" charset="2"/>
              <a:buChar char="Ø"/>
            </a:pPr>
            <a:endParaRPr lang="es-MX" dirty="0">
              <a:latin typeface="AR BONNIE" panose="02000000000000000000" pitchFamily="2" charset="0"/>
            </a:endParaRPr>
          </a:p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Fuera del trabajo </a:t>
            </a:r>
            <a:r>
              <a:rPr lang="es-MX" dirty="0" smtClean="0">
                <a:latin typeface="AR BONNIE" panose="02000000000000000000" pitchFamily="2" charset="0"/>
              </a:rPr>
              <a:t/>
            </a:r>
            <a:br>
              <a:rPr lang="es-MX" dirty="0" smtClean="0">
                <a:latin typeface="AR BONNIE" panose="02000000000000000000" pitchFamily="2" charset="0"/>
              </a:rPr>
            </a:br>
            <a:endParaRPr lang="es-MX" dirty="0" smtClean="0">
              <a:latin typeface="AR BONNIE" panose="02000000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conferencia del curso y seminarios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Simulación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dirty="0" smtClean="0">
                <a:latin typeface="AR BONNIE" panose="02000000000000000000" pitchFamily="2" charset="0"/>
              </a:rPr>
              <a:t>Formación al aire libre </a:t>
            </a:r>
          </a:p>
          <a:p>
            <a:pPr>
              <a:buFont typeface="Wingdings" panose="05000000000000000000" pitchFamily="2" charset="2"/>
              <a:buChar char="Ø"/>
            </a:pPr>
            <a:endParaRPr lang="es-MX" dirty="0">
              <a:latin typeface="AR BONNIE" panose="02000000000000000000" pitchFamily="2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endParaRPr lang="es-MX" dirty="0" smtClean="0">
              <a:latin typeface="AR BONNI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96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0780"/>
            <a:ext cx="4226557" cy="3816424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427984" y="692696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err="1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M</a:t>
            </a:r>
            <a:r>
              <a:rPr lang="es-MX" sz="2000" dirty="0" err="1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sion</a:t>
            </a:r>
            <a:r>
              <a:rPr lang="es-MX" sz="2000" dirty="0" err="1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i</a:t>
            </a:r>
            <a:r>
              <a:rPr lang="es-MX" sz="2000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 BONNIE" panose="02000000000000000000" pitchFamily="2" charset="0"/>
              </a:rPr>
              <a:t> Alimentar, Deleitar y </a:t>
            </a:r>
            <a:r>
              <a:rPr lang="en-US" sz="2000" dirty="0" err="1" smtClean="0">
                <a:latin typeface="AR BONNIE" panose="02000000000000000000" pitchFamily="2" charset="0"/>
              </a:rPr>
              <a:t>Servir</a:t>
            </a:r>
            <a:r>
              <a:rPr lang="en-US" sz="2000" dirty="0" smtClean="0">
                <a:latin typeface="AR BONNIE" panose="02000000000000000000" pitchFamily="2" charset="0"/>
              </a:rPr>
              <a:t> a           </a:t>
            </a:r>
            <a:r>
              <a:rPr lang="en-US" sz="2000" dirty="0" err="1" smtClean="0">
                <a:latin typeface="AR BONNIE" panose="02000000000000000000" pitchFamily="2" charset="0"/>
              </a:rPr>
              <a:t>nuestro</a:t>
            </a:r>
            <a:r>
              <a:rPr lang="en-US" sz="2000" dirty="0" smtClean="0">
                <a:latin typeface="AR BONNIE" panose="02000000000000000000" pitchFamily="2" charset="0"/>
              </a:rPr>
              <a:t> mundo.</a:t>
            </a:r>
          </a:p>
          <a:p>
            <a:endParaRPr lang="es-MX" sz="2000" dirty="0" smtClean="0">
              <a:solidFill>
                <a:schemeClr val="accent1">
                  <a:lumMod val="75000"/>
                </a:schemeClr>
              </a:solidFill>
              <a:latin typeface="AR BONNIE" panose="02000000000000000000" pitchFamily="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395660" y="2348880"/>
            <a:ext cx="52353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Visión: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Una empresa con marcas líderes y confiables para nuestros consumidores.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El proveedor preferido de nuestros clientes.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Una empresa innovadora, que mira hacia el futuro.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Una empresa financieramente sólida.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Un lugar extraordinario para trabajar</a:t>
            </a:r>
            <a:r>
              <a:rPr lang="es-MX" dirty="0" smtClean="0"/>
              <a:t>. </a:t>
            </a:r>
          </a:p>
          <a:p>
            <a:endParaRPr lang="en-US" dirty="0"/>
          </a:p>
        </p:txBody>
      </p:sp>
      <p:sp>
        <p:nvSpPr>
          <p:cNvPr id="7" name="6 CuadroTexto"/>
          <p:cNvSpPr txBox="1"/>
          <p:nvPr/>
        </p:nvSpPr>
        <p:spPr>
          <a:xfrm>
            <a:off x="4572000" y="4437112"/>
            <a:ext cx="29293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accent1">
                    <a:lumMod val="75000"/>
                  </a:schemeClr>
                </a:solidFill>
                <a:latin typeface="AR BONNIE" panose="02000000000000000000" pitchFamily="2" charset="0"/>
              </a:rPr>
              <a:t>Valores: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pasión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equipo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confianza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calidad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efectividad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rentabilidad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>
                <a:latin typeface="AR BONNIE" panose="02000000000000000000" pitchFamily="2" charset="0"/>
              </a:rPr>
              <a:t>persona.</a:t>
            </a:r>
            <a:endParaRPr lang="en-US" dirty="0">
              <a:latin typeface="AR BONNI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566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764704"/>
            <a:ext cx="7097373" cy="53285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148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203</TotalTime>
  <Words>299</Words>
  <Application>Microsoft Office PowerPoint</Application>
  <PresentationFormat>Presentación en pantalla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Mirador</vt:lpstr>
      <vt:lpstr>Inducción del personal </vt:lpstr>
      <vt:lpstr>ENTRADA Y SALIDA </vt:lpstr>
      <vt:lpstr>Presentación de PowerPoint</vt:lpstr>
      <vt:lpstr>Propósito de la orientación de los nuevos empleados</vt:lpstr>
      <vt:lpstr>Entrenamiento y capacitación de los empleados</vt:lpstr>
      <vt:lpstr>Desarrollo de los empleados  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Inducción del personal</dc:title>
  <dc:creator>Hewlett-Packard Company</dc:creator>
  <cp:lastModifiedBy>Hewlett-Packard Company</cp:lastModifiedBy>
  <cp:revision>13</cp:revision>
  <dcterms:created xsi:type="dcterms:W3CDTF">2015-09-08T22:20:55Z</dcterms:created>
  <dcterms:modified xsi:type="dcterms:W3CDTF">2015-09-09T01:44:45Z</dcterms:modified>
</cp:coreProperties>
</file>