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4C844AA-05A1-472E-9869-9AD941C22FF1}" type="datetimeFigureOut">
              <a:rPr lang="es-MX" smtClean="0"/>
              <a:t>06/10/2015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D934D3C-3F34-49FF-BCE1-A9D22DA49A05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pPr algn="ctr"/>
            <a:r>
              <a:rPr lang="es-MX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 Tower Text" panose="02040502050506030303" pitchFamily="18" charset="0"/>
              </a:rPr>
              <a:t>¿Cuáles son los propósitos de la promoción?</a:t>
            </a:r>
            <a:endParaRPr lang="es-MX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 Tower Text" panose="02040502050506030303" pitchFamily="18" charset="0"/>
            </a:endParaRPr>
          </a:p>
        </p:txBody>
      </p:sp>
      <p:pic>
        <p:nvPicPr>
          <p:cNvPr id="1026" name="Picture 2" descr="C:\Documents and Settings\JAVIER\Configuración local\Archivos temporales de Internet\Content.IE5\X74Y2T8X\corrigiendo conseptos[1].gif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93" t="5039" r="24078" b="11934"/>
          <a:stretch/>
        </p:blipFill>
        <p:spPr bwMode="auto">
          <a:xfrm>
            <a:off x="899592" y="3283325"/>
            <a:ext cx="2079135" cy="2881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Documents and Settings\JAVIER\Configuración local\Archivos temporales de Internet\Content.IE5\EEAJVFOU\es-colorear-dibujos-imagenes-foto-pensar-p10044[1]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283325"/>
            <a:ext cx="2162175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5723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916832"/>
            <a:ext cx="8496944" cy="5124056"/>
          </a:xfrm>
        </p:spPr>
        <p:txBody>
          <a:bodyPr>
            <a:normAutofit/>
          </a:bodyPr>
          <a:lstStyle/>
          <a:p>
            <a:r>
              <a:rPr lang="es-MX" sz="2800" dirty="0" smtClean="0">
                <a:latin typeface="High Tower Text" panose="02040502050506030303" pitchFamily="18" charset="0"/>
              </a:rPr>
              <a:t>Se dividen en tres objetivos:</a:t>
            </a:r>
          </a:p>
          <a:p>
            <a:endParaRPr lang="es-MX" sz="2800" dirty="0" smtClean="0">
              <a:latin typeface="High Tower Text" panose="02040502050506030303" pitchFamily="18" charset="0"/>
            </a:endParaRPr>
          </a:p>
          <a:p>
            <a:r>
              <a:rPr lang="es-MX" sz="2800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1.-</a:t>
            </a:r>
            <a:r>
              <a:rPr lang="es-MX" sz="2800" dirty="0">
                <a:latin typeface="High Tower Text" panose="02040502050506030303" pitchFamily="18" charset="0"/>
              </a:rPr>
              <a:t>Objetivo Global de la </a:t>
            </a:r>
            <a:r>
              <a:rPr lang="es-MX" sz="2800" dirty="0" smtClean="0">
                <a:latin typeface="High Tower Text" panose="02040502050506030303" pitchFamily="18" charset="0"/>
              </a:rPr>
              <a:t>Promoción</a:t>
            </a:r>
          </a:p>
          <a:p>
            <a:endParaRPr lang="es-MX" sz="2800" dirty="0" smtClean="0">
              <a:solidFill>
                <a:srgbClr val="FF0000"/>
              </a:solidFill>
              <a:latin typeface="High Tower Text" panose="02040502050506030303" pitchFamily="18" charset="0"/>
            </a:endParaRPr>
          </a:p>
          <a:p>
            <a:r>
              <a:rPr lang="es-MX" sz="2800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2.-</a:t>
            </a:r>
            <a:r>
              <a:rPr lang="es-MX" sz="2800" dirty="0">
                <a:latin typeface="High Tower Text" panose="02040502050506030303" pitchFamily="18" charset="0"/>
              </a:rPr>
              <a:t>Objetivos Básicos o Fundamentales de la </a:t>
            </a:r>
            <a:r>
              <a:rPr lang="es-MX" sz="2800" dirty="0" smtClean="0">
                <a:latin typeface="High Tower Text" panose="02040502050506030303" pitchFamily="18" charset="0"/>
              </a:rPr>
              <a:t>Promoción</a:t>
            </a:r>
          </a:p>
          <a:p>
            <a:endParaRPr lang="es-MX" sz="2800" dirty="0" smtClean="0">
              <a:latin typeface="High Tower Text" panose="02040502050506030303" pitchFamily="18" charset="0"/>
            </a:endParaRPr>
          </a:p>
          <a:p>
            <a:r>
              <a:rPr lang="es-MX" sz="2800" dirty="0" smtClean="0">
                <a:solidFill>
                  <a:srgbClr val="FF0000"/>
                </a:solidFill>
                <a:latin typeface="High Tower Text" panose="02040502050506030303" pitchFamily="18" charset="0"/>
              </a:rPr>
              <a:t>3.-</a:t>
            </a:r>
            <a:r>
              <a:rPr lang="es-MX" sz="2800" dirty="0">
                <a:latin typeface="High Tower Text" panose="02040502050506030303" pitchFamily="18" charset="0"/>
              </a:rPr>
              <a:t>Objetivos Específicos de la </a:t>
            </a:r>
            <a:r>
              <a:rPr lang="es-MX" sz="2800" dirty="0" smtClean="0">
                <a:latin typeface="High Tower Text" panose="02040502050506030303" pitchFamily="18" charset="0"/>
              </a:rPr>
              <a:t>Promoción</a:t>
            </a:r>
            <a:endParaRPr lang="es-MX" sz="2800" dirty="0">
              <a:latin typeface="High Tower Text" panose="02040502050506030303" pitchFamily="18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1124744"/>
            <a:ext cx="8183880" cy="216024"/>
          </a:xfrm>
        </p:spPr>
        <p:txBody>
          <a:bodyPr>
            <a:normAutofit fontScale="90000"/>
          </a:bodyPr>
          <a:lstStyle/>
          <a:p>
            <a:r>
              <a:rPr lang="es-MX" dirty="0">
                <a:solidFill>
                  <a:srgbClr val="FF0000"/>
                </a:solidFill>
                <a:effectLst/>
              </a:rPr>
              <a:t>Principales </a:t>
            </a:r>
            <a:r>
              <a:rPr lang="es-MX" i="1" dirty="0">
                <a:solidFill>
                  <a:srgbClr val="FF0000"/>
                </a:solidFill>
                <a:effectLst/>
              </a:rPr>
              <a:t>Objetivos de la Promoción</a:t>
            </a:r>
            <a:r>
              <a:rPr lang="es-MX" dirty="0">
                <a:solidFill>
                  <a:srgbClr val="FF0000"/>
                </a:solidFill>
                <a:effectLst/>
              </a:rPr>
              <a:t>:</a:t>
            </a:r>
            <a:r>
              <a:rPr lang="es-MX" dirty="0">
                <a:effectLst/>
              </a:rPr>
              <a:t/>
            </a:r>
            <a:br>
              <a:rPr lang="es-MX" dirty="0">
                <a:effectLst/>
              </a:rPr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147437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183880" cy="5904656"/>
          </a:xfrm>
        </p:spPr>
        <p:txBody>
          <a:bodyPr>
            <a:normAutofit lnSpcReduction="10000"/>
          </a:bodyPr>
          <a:lstStyle/>
          <a:p>
            <a:r>
              <a:rPr lang="es-MX" sz="3000" b="1" dirty="0">
                <a:solidFill>
                  <a:srgbClr val="0070C0"/>
                </a:solidFill>
                <a:latin typeface="High Tower Text" panose="02040502050506030303" pitchFamily="18" charset="0"/>
              </a:rPr>
              <a:t>Objetivo Global de la </a:t>
            </a:r>
            <a:r>
              <a:rPr lang="es-MX" sz="3000" b="1" dirty="0" smtClean="0">
                <a:solidFill>
                  <a:srgbClr val="0070C0"/>
                </a:solidFill>
                <a:latin typeface="High Tower Text" panose="02040502050506030303" pitchFamily="18" charset="0"/>
              </a:rPr>
              <a:t>Promoción</a:t>
            </a:r>
            <a:r>
              <a:rPr lang="es-MX" sz="3000" b="1" dirty="0" smtClean="0">
                <a:solidFill>
                  <a:srgbClr val="0070C0"/>
                </a:solidFill>
              </a:rPr>
              <a:t>: </a:t>
            </a:r>
          </a:p>
          <a:p>
            <a:r>
              <a:rPr lang="es-MX" sz="3000" i="1" dirty="0" smtClean="0">
                <a:latin typeface="High Tower Text" panose="02040502050506030303" pitchFamily="18" charset="0"/>
              </a:rPr>
              <a:t>necesitan </a:t>
            </a:r>
            <a:r>
              <a:rPr lang="es-MX" sz="3000" i="1" dirty="0">
                <a:latin typeface="High Tower Text" panose="02040502050506030303" pitchFamily="18" charset="0"/>
              </a:rPr>
              <a:t>influir en su </a:t>
            </a:r>
            <a:r>
              <a:rPr lang="es-MX" sz="3000" i="1" dirty="0" smtClean="0">
                <a:latin typeface="High Tower Text" panose="02040502050506030303" pitchFamily="18" charset="0"/>
              </a:rPr>
              <a:t>comportamiento</a:t>
            </a:r>
          </a:p>
          <a:p>
            <a:endParaRPr lang="es-MX" sz="2800" i="1" dirty="0">
              <a:latin typeface="High Tower Text" panose="02040502050506030303" pitchFamily="18" charset="0"/>
            </a:endParaRPr>
          </a:p>
          <a:p>
            <a:r>
              <a:rPr lang="es-MX" sz="3000" b="1" dirty="0">
                <a:solidFill>
                  <a:srgbClr val="0070C0"/>
                </a:solidFill>
                <a:latin typeface="High Tower Text" panose="02040502050506030303" pitchFamily="18" charset="0"/>
              </a:rPr>
              <a:t>Objetivos Básicos o Fundamentales de la Promoción</a:t>
            </a:r>
          </a:p>
          <a:p>
            <a:r>
              <a:rPr lang="es-MX" sz="2900" i="1" dirty="0" smtClean="0">
                <a:latin typeface="High Tower Text" panose="02040502050506030303" pitchFamily="18" charset="0"/>
              </a:rPr>
              <a:t>Se divide en tres aspectos importantes: INFORMAR, PERSUADIR y  RECORDAR</a:t>
            </a:r>
          </a:p>
          <a:p>
            <a:endParaRPr lang="es-MX" sz="2800" b="1" dirty="0" smtClean="0">
              <a:solidFill>
                <a:srgbClr val="0070C0"/>
              </a:solidFill>
              <a:latin typeface="High Tower Text" panose="02040502050506030303" pitchFamily="18" charset="0"/>
            </a:endParaRPr>
          </a:p>
          <a:p>
            <a:r>
              <a:rPr lang="es-MX" sz="3000" b="1" dirty="0" smtClean="0">
                <a:solidFill>
                  <a:srgbClr val="0070C0"/>
                </a:solidFill>
                <a:latin typeface="High Tower Text" panose="02040502050506030303" pitchFamily="18" charset="0"/>
              </a:rPr>
              <a:t>Objetivos </a:t>
            </a:r>
            <a:r>
              <a:rPr lang="es-MX" sz="3000" b="1" dirty="0">
                <a:solidFill>
                  <a:srgbClr val="0070C0"/>
                </a:solidFill>
                <a:latin typeface="High Tower Text" panose="02040502050506030303" pitchFamily="18" charset="0"/>
              </a:rPr>
              <a:t>Específicos de la Promoción</a:t>
            </a:r>
          </a:p>
          <a:p>
            <a:r>
              <a:rPr lang="es-MX" sz="2900" i="1" dirty="0" smtClean="0">
                <a:latin typeface="High Tower Text" panose="02040502050506030303" pitchFamily="18" charset="0"/>
              </a:rPr>
              <a:t>Generar conciencia</a:t>
            </a:r>
          </a:p>
          <a:p>
            <a:r>
              <a:rPr lang="es-MX" sz="2900" i="1" dirty="0" smtClean="0">
                <a:latin typeface="High Tower Text" panose="02040502050506030303" pitchFamily="18" charset="0"/>
              </a:rPr>
              <a:t>Obtener el interés</a:t>
            </a:r>
          </a:p>
          <a:p>
            <a:r>
              <a:rPr lang="es-MX" sz="2900" i="1" dirty="0" smtClean="0">
                <a:latin typeface="High Tower Text" panose="02040502050506030303" pitchFamily="18" charset="0"/>
              </a:rPr>
              <a:t>Obtener el resultado </a:t>
            </a:r>
          </a:p>
          <a:p>
            <a:endParaRPr lang="es-MX" sz="2800" i="1" dirty="0" smtClean="0">
              <a:latin typeface="High Tower Text" panose="02040502050506030303" pitchFamily="18" charset="0"/>
            </a:endParaRPr>
          </a:p>
          <a:p>
            <a:endParaRPr lang="es-MX" sz="2800" i="1" dirty="0" smtClean="0">
              <a:latin typeface="High Tower Text" panose="020405020505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9759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48880"/>
            <a:ext cx="4229100" cy="3048000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1.-Motivar a los empleados para una mayor productividad</a:t>
            </a:r>
            <a:endParaRPr lang="es-MX" sz="3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Documents and Settings\JAVIER\Configuración local\Archivos temporales de Internet\Content.IE5\EEAJVFOU\conversaciones-140x140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420888"/>
            <a:ext cx="2880320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970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852936"/>
            <a:ext cx="2857090" cy="2952327"/>
          </a:xfrm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2.-Atraer y retener a los servicios de personal calificado y competente; de reconocer y premiar la eficiencia de un empleado </a:t>
            </a:r>
            <a:endParaRPr lang="es-MX" sz="3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852936"/>
            <a:ext cx="3286366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15266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3.-Aumentar la eficacia de los empleados en la organización </a:t>
            </a:r>
            <a:endParaRPr lang="es-MX" sz="3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C:\Documents and Settings\JAVIER\Configuración local\Archivos temporales de Internet\Content.IE5\EEAJVFOU\gestion-de-recursos-humanos[1].jpg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772"/>
          <a:stretch/>
        </p:blipFill>
        <p:spPr bwMode="auto">
          <a:xfrm>
            <a:off x="683568" y="2708920"/>
            <a:ext cx="3024336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Documents and Settings\JAVIER\Configuración local\Archivos temporales de Internet\Content.IE5\0XO3ALBE\Foto-Bosch-trabajo-en-equipo-1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780928"/>
            <a:ext cx="4067944" cy="3050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776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4.-Llenar las vacantes dentro de la organización </a:t>
            </a:r>
            <a:endParaRPr lang="es-MX" sz="3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708920"/>
            <a:ext cx="3663369" cy="3053308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2708920"/>
            <a:ext cx="3240360" cy="3025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061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sz="30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5.-Construir lealtad incorporada, moral y sentido de pertenencia en el empleado </a:t>
            </a:r>
            <a:endParaRPr lang="es-MX" sz="3000" b="1" u="sng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575" y="2354885"/>
            <a:ext cx="4248472" cy="3810000"/>
          </a:xfrm>
          <a:prstGeom prst="rect">
            <a:avLst/>
          </a:prstGeom>
        </p:spPr>
      </p:pic>
      <p:pic>
        <p:nvPicPr>
          <p:cNvPr id="4098" name="Picture 2" descr="http://4.bp.blogspot.com/-Cg0_Hqsz5g8/VYzAlsE3lxI/AAAAAAAAA4Q/hRH1hlTRGn4/s1600/16006034-agitando-las-manos-ilustracion-de-dibujos-animado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354885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4889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oné">
  <a:themeElements>
    <a:clrScheme name="Cartoné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artoné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oné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94</TotalTime>
  <Words>149</Words>
  <Application>Microsoft Office PowerPoint</Application>
  <PresentationFormat>Presentación en pantalla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Cartoné</vt:lpstr>
      <vt:lpstr>¿Cuáles son los propósitos de la promoción?</vt:lpstr>
      <vt:lpstr>Principales Objetivos de la Promoción: </vt:lpstr>
      <vt:lpstr>Presentación de PowerPoint</vt:lpstr>
      <vt:lpstr>1.-Motivar a los empleados para una mayor productividad</vt:lpstr>
      <vt:lpstr>2.-Atraer y retener a los servicios de personal calificado y competente; de reconocer y premiar la eficiencia de un empleado </vt:lpstr>
      <vt:lpstr>3.-Aumentar la eficacia de los empleados en la organización </vt:lpstr>
      <vt:lpstr>4.-Llenar las vacantes dentro de la organización </vt:lpstr>
      <vt:lpstr>5.-Construir lealtad incorporada, moral y sentido de pertenencia en el empleado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</dc:creator>
  <cp:lastModifiedBy>JAVIER</cp:lastModifiedBy>
  <cp:revision>8</cp:revision>
  <dcterms:created xsi:type="dcterms:W3CDTF">2015-10-07T01:48:18Z</dcterms:created>
  <dcterms:modified xsi:type="dcterms:W3CDTF">2015-10-07T03:23:13Z</dcterms:modified>
</cp:coreProperties>
</file>