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1" autoAdjust="0"/>
    <p:restoredTop sz="94660"/>
  </p:normalViewPr>
  <p:slideViewPr>
    <p:cSldViewPr>
      <p:cViewPr varScale="1">
        <p:scale>
          <a:sx n="77" d="100"/>
          <a:sy n="77" d="100"/>
        </p:scale>
        <p:origin x="-102" y="-4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5E4977D-77E2-4C17-8E84-1FCC589557F9}" type="datetimeFigureOut">
              <a:rPr lang="en-US" smtClean="0"/>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E4977D-77E2-4C17-8E84-1FCC589557F9}" type="datetimeFigureOut">
              <a:rPr lang="en-US" smtClean="0"/>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E4977D-77E2-4C17-8E84-1FCC589557F9}" type="datetimeFigureOut">
              <a:rPr lang="en-US" smtClean="0"/>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E4977D-77E2-4C17-8E84-1FCC589557F9}" type="datetimeFigureOut">
              <a:rPr lang="en-US" smtClean="0"/>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5E4977D-77E2-4C17-8E84-1FCC589557F9}" type="datetimeFigureOut">
              <a:rPr lang="en-US" smtClean="0"/>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5E4977D-77E2-4C17-8E84-1FCC589557F9}" type="datetimeFigureOut">
              <a:rPr lang="en-US" smtClean="0"/>
              <a:t>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45E4977D-77E2-4C17-8E84-1FCC589557F9}" type="datetimeFigureOut">
              <a:rPr lang="en-US" smtClean="0"/>
              <a:t>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45E4977D-77E2-4C17-8E84-1FCC589557F9}" type="datetimeFigureOut">
              <a:rPr lang="en-US" smtClean="0"/>
              <a:t>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E4977D-77E2-4C17-8E84-1FCC589557F9}" type="datetimeFigureOut">
              <a:rPr lang="en-US" smtClean="0"/>
              <a:t>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256121-0E43-4BC6-A5EB-5F36C1A6440F}" type="slidenum">
              <a:rPr lang="en-US" smtClean="0"/>
              <a:t>‹Nº›</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E4977D-77E2-4C17-8E84-1FCC589557F9}" type="datetimeFigureOut">
              <a:rPr lang="en-US" smtClean="0"/>
              <a:t>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256121-0E43-4BC6-A5EB-5F36C1A6440F}" type="slidenum">
              <a:rPr lang="en-US" smtClean="0"/>
              <a:t>‹Nº›</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45E4977D-77E2-4C17-8E84-1FCC589557F9}" type="datetimeFigureOut">
              <a:rPr lang="en-US" smtClean="0"/>
              <a:t>11/2/2015</a:t>
            </a:fld>
            <a:endParaRPr lang="en-US"/>
          </a:p>
        </p:txBody>
      </p:sp>
      <p:sp>
        <p:nvSpPr>
          <p:cNvPr id="9" name="Slide Number Placeholder 8"/>
          <p:cNvSpPr>
            <a:spLocks noGrp="1"/>
          </p:cNvSpPr>
          <p:nvPr>
            <p:ph type="sldNum" sz="quarter" idx="11"/>
          </p:nvPr>
        </p:nvSpPr>
        <p:spPr/>
        <p:txBody>
          <a:bodyPr/>
          <a:lstStyle/>
          <a:p>
            <a:fld id="{09256121-0E43-4BC6-A5EB-5F36C1A6440F}" type="slidenum">
              <a:rPr lang="en-US" smtClean="0"/>
              <a:t>‹Nº›</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9256121-0E43-4BC6-A5EB-5F36C1A6440F}" type="slidenum">
              <a:rPr lang="en-US" smtClean="0"/>
              <a:t>‹Nº›</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5E4977D-77E2-4C17-8E84-1FCC589557F9}" type="datetimeFigureOut">
              <a:rPr lang="en-US" smtClean="0"/>
              <a:t>11/2/2015</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215227"/>
            <a:ext cx="4356449" cy="3263132"/>
          </a:xfrm>
          <a:prstGeom prst="rect">
            <a:avLst/>
          </a:prstGeom>
          <a:noFill/>
          <a:ln>
            <a:noFill/>
          </a:ln>
          <a:scene3d>
            <a:camera prst="orthographicFront"/>
            <a:lightRig rig="threePt" dir="t"/>
          </a:scene3d>
          <a:sp3d>
            <a:bevelT prst="convex"/>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Título"/>
          <p:cNvSpPr>
            <a:spLocks noGrp="1"/>
          </p:cNvSpPr>
          <p:nvPr>
            <p:ph type="ctrTitle"/>
          </p:nvPr>
        </p:nvSpPr>
        <p:spPr>
          <a:xfrm>
            <a:off x="395536" y="3068960"/>
            <a:ext cx="7543800" cy="1801887"/>
          </a:xfrm>
        </p:spPr>
        <p:txBody>
          <a:bodyPr/>
          <a:lstStyle/>
          <a:p>
            <a:r>
              <a:rPr lang="es-MX" dirty="0" smtClean="0">
                <a:solidFill>
                  <a:schemeClr val="accent2">
                    <a:lumMod val="60000"/>
                    <a:lumOff val="40000"/>
                  </a:schemeClr>
                </a:solidFill>
                <a:latin typeface="AR BONNIE" panose="02000000000000000000" pitchFamily="2" charset="0"/>
              </a:rPr>
              <a:t>EVALUACION DE LOS EMPLEADOS </a:t>
            </a:r>
            <a:endParaRPr lang="en-US" dirty="0">
              <a:solidFill>
                <a:schemeClr val="accent2">
                  <a:lumMod val="60000"/>
                  <a:lumOff val="40000"/>
                </a:schemeClr>
              </a:solidFill>
              <a:latin typeface="AR BONNIE" panose="02000000000000000000" pitchFamily="2" charset="0"/>
            </a:endParaRPr>
          </a:p>
        </p:txBody>
      </p:sp>
      <p:sp>
        <p:nvSpPr>
          <p:cNvPr id="3" name="2 Subtítulo"/>
          <p:cNvSpPr>
            <a:spLocks noGrp="1"/>
          </p:cNvSpPr>
          <p:nvPr>
            <p:ph type="subTitle" idx="1"/>
          </p:nvPr>
        </p:nvSpPr>
        <p:spPr>
          <a:xfrm>
            <a:off x="755576" y="5013176"/>
            <a:ext cx="6461760" cy="1066800"/>
          </a:xfrm>
        </p:spPr>
        <p:txBody>
          <a:bodyPr/>
          <a:lstStyle/>
          <a:p>
            <a:r>
              <a:rPr lang="es-MX" dirty="0" smtClean="0"/>
              <a:t>MARTINEZ MENDOZA LIZBETH </a:t>
            </a:r>
            <a:br>
              <a:rPr lang="es-MX" dirty="0" smtClean="0"/>
            </a:br>
            <a:r>
              <a:rPr lang="es-MX" dirty="0" smtClean="0"/>
              <a:t>MORENO REYES GUILLERMO </a:t>
            </a:r>
            <a:br>
              <a:rPr lang="es-MX" dirty="0" smtClean="0"/>
            </a:br>
            <a:r>
              <a:rPr lang="es-MX" dirty="0" smtClean="0"/>
              <a:t>CERVANTES HERNADEZ ALBERTO </a:t>
            </a:r>
            <a:endParaRPr lang="en-US" dirty="0"/>
          </a:p>
        </p:txBody>
      </p:sp>
    </p:spTree>
    <p:extLst>
      <p:ext uri="{BB962C8B-B14F-4D97-AF65-F5344CB8AC3E}">
        <p14:creationId xmlns:p14="http://schemas.microsoft.com/office/powerpoint/2010/main" val="184069591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5696" y="908720"/>
            <a:ext cx="5400600" cy="54006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86675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764704"/>
            <a:ext cx="7620000" cy="4800600"/>
          </a:xfrm>
        </p:spPr>
        <p:txBody>
          <a:bodyPr>
            <a:normAutofit/>
          </a:bodyPr>
          <a:lstStyle/>
          <a:p>
            <a:pPr algn="ctr"/>
            <a:r>
              <a:rPr lang="es-MX" sz="4000" dirty="0">
                <a:solidFill>
                  <a:schemeClr val="accent1">
                    <a:lumMod val="60000"/>
                    <a:lumOff val="40000"/>
                  </a:schemeClr>
                </a:solidFill>
                <a:latin typeface="Bodoni MT Condensed" panose="02070606080606020203" pitchFamily="18" charset="0"/>
              </a:rPr>
              <a:t>La evaluación es un proceso para medir el rendimiento laboral del trabajador, con el objeto de llegar a la toma de decisiones objetivas sobre los recursos humanos.</a:t>
            </a:r>
            <a:endParaRPr lang="en-US" sz="4000" dirty="0">
              <a:solidFill>
                <a:schemeClr val="accent1">
                  <a:lumMod val="60000"/>
                  <a:lumOff val="40000"/>
                </a:schemeClr>
              </a:solidFill>
              <a:latin typeface="Bodoni MT Condensed" panose="02070606080606020203"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734916">
            <a:off x="611560" y="3392840"/>
            <a:ext cx="3024336" cy="3138054"/>
          </a:xfrm>
          <a:prstGeom prst="roundRect">
            <a:avLst>
              <a:gd name="adj" fmla="val 16667"/>
            </a:avLst>
          </a:prstGeom>
          <a:ln w="9525">
            <a:solidFill>
              <a:schemeClr val="accent1"/>
            </a:solidFill>
            <a:miter lim="800000"/>
            <a:headEnd/>
            <a:tailEnd/>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5392231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772816"/>
            <a:ext cx="7620000" cy="1143000"/>
          </a:xfrm>
        </p:spPr>
        <p:txBody>
          <a:bodyPr/>
          <a:lstStyle/>
          <a:p>
            <a:pPr algn="ctr"/>
            <a:r>
              <a:rPr lang="es-MX" dirty="0"/>
              <a:t> </a:t>
            </a:r>
            <a:r>
              <a:rPr lang="es-MX" dirty="0">
                <a:solidFill>
                  <a:schemeClr val="accent1">
                    <a:lumMod val="60000"/>
                    <a:lumOff val="40000"/>
                  </a:schemeClr>
                </a:solidFill>
                <a:latin typeface="AR BONNIE" panose="02000000000000000000" pitchFamily="2" charset="0"/>
              </a:rPr>
              <a:t>Las organizaciones modernas utilizan la evaluación del trabajador para determinar incrementos de sueldos, necesidades de capacitación y desarrollo,</a:t>
            </a:r>
            <a:endParaRPr lang="en-US" dirty="0">
              <a:solidFill>
                <a:schemeClr val="accent1">
                  <a:lumMod val="60000"/>
                  <a:lumOff val="40000"/>
                </a:schemeClr>
              </a:solidFill>
              <a:latin typeface="AR BONNIE" panose="02000000000000000000" pitchFamily="2" charset="0"/>
            </a:endParaRP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54472" y="3861048"/>
            <a:ext cx="3428319" cy="2567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3659958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Factores </a:t>
            </a:r>
            <a:endParaRPr lang="en-US" dirty="0"/>
          </a:p>
        </p:txBody>
      </p:sp>
      <p:sp>
        <p:nvSpPr>
          <p:cNvPr id="3" name="2 Marcador de contenido"/>
          <p:cNvSpPr>
            <a:spLocks noGrp="1"/>
          </p:cNvSpPr>
          <p:nvPr>
            <p:ph idx="1"/>
          </p:nvPr>
        </p:nvSpPr>
        <p:spPr>
          <a:xfrm>
            <a:off x="467544" y="1700808"/>
            <a:ext cx="7620000" cy="4800600"/>
          </a:xfrm>
        </p:spPr>
        <p:txBody>
          <a:bodyPr>
            <a:normAutofit fontScale="77500" lnSpcReduction="20000"/>
          </a:bodyPr>
          <a:lstStyle/>
          <a:p>
            <a:r>
              <a:rPr lang="es-MX" dirty="0">
                <a:solidFill>
                  <a:schemeClr val="accent1">
                    <a:lumMod val="60000"/>
                    <a:lumOff val="40000"/>
                  </a:schemeClr>
                </a:solidFill>
                <a:latin typeface="+mj-lt"/>
              </a:rPr>
              <a:t>La evaluación del personal puede determinar quienes merecen recibir incrementos en los sueldos por méritos y otros ajustes salariales.</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Permite determinar las necesidades de entrenamiento, capacitación y desarrollo del personal.</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Mediante la apropiada evaluación del personal se puede evaluar a los trabajadores a fin de que continúen trabajando en la empresa.</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Es importante porque permite el mejoramiento de las relaciones humanas entre superiores y subordinados.</a:t>
            </a:r>
          </a:p>
          <a:p>
            <a:r>
              <a:rPr lang="es-MX" dirty="0">
                <a:solidFill>
                  <a:schemeClr val="accent1">
                    <a:lumMod val="60000"/>
                    <a:lumOff val="40000"/>
                  </a:schemeClr>
                </a:solidFill>
                <a:latin typeface="+mj-lt"/>
              </a:rPr>
              <a:t>La evaluación de personal es una herramienta para mejorar los resultados de los recursos humanos de la empresa.</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Facilita la información básica para la investigación de los recursos humanos.</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Promueve el estímulo a la mayor productividad. Logra una estimación del potencial de desarrollo de los trabajadores.</a:t>
            </a:r>
            <a:endParaRPr lang="en-US" dirty="0">
              <a:solidFill>
                <a:schemeClr val="accent1">
                  <a:lumMod val="60000"/>
                  <a:lumOff val="40000"/>
                </a:schemeClr>
              </a:solidFill>
              <a:latin typeface="+mj-lt"/>
            </a:endParaRPr>
          </a:p>
        </p:txBody>
      </p:sp>
    </p:spTree>
    <p:extLst>
      <p:ext uri="{BB962C8B-B14F-4D97-AF65-F5344CB8AC3E}">
        <p14:creationId xmlns:p14="http://schemas.microsoft.com/office/powerpoint/2010/main" val="128605214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Pasos </a:t>
            </a:r>
            <a:br>
              <a:rPr lang="es-MX" dirty="0" smtClean="0"/>
            </a:br>
            <a:endParaRPr lang="en-US" dirty="0"/>
          </a:p>
        </p:txBody>
      </p:sp>
      <p:sp>
        <p:nvSpPr>
          <p:cNvPr id="3" name="2 Marcador de contenido"/>
          <p:cNvSpPr>
            <a:spLocks noGrp="1"/>
          </p:cNvSpPr>
          <p:nvPr>
            <p:ph idx="1"/>
          </p:nvPr>
        </p:nvSpPr>
        <p:spPr>
          <a:xfrm>
            <a:off x="467544" y="1628800"/>
            <a:ext cx="7620000" cy="4800600"/>
          </a:xfrm>
        </p:spPr>
        <p:txBody>
          <a:bodyPr>
            <a:normAutofit fontScale="92500" lnSpcReduction="20000"/>
          </a:bodyPr>
          <a:lstStyle/>
          <a:p>
            <a:r>
              <a:rPr lang="es-MX" sz="2800" dirty="0">
                <a:solidFill>
                  <a:schemeClr val="accent1">
                    <a:lumMod val="60000"/>
                    <a:lumOff val="40000"/>
                  </a:schemeClr>
                </a:solidFill>
                <a:latin typeface="+mj-lt"/>
              </a:rPr>
              <a:t>Paso 1: IDENTIFIQUE LOS CONOCIMIENTOS, LAS FUNCIONES Y RESPONSABILIDADES PRINCIPALES DEL CARGO.</a:t>
            </a:r>
          </a:p>
          <a:p>
            <a:endParaRPr lang="es-MX" sz="2800" dirty="0">
              <a:solidFill>
                <a:schemeClr val="accent1">
                  <a:lumMod val="60000"/>
                  <a:lumOff val="40000"/>
                </a:schemeClr>
              </a:solidFill>
              <a:latin typeface="+mj-lt"/>
            </a:endParaRPr>
          </a:p>
          <a:p>
            <a:r>
              <a:rPr lang="es-MX" sz="2800" dirty="0">
                <a:solidFill>
                  <a:schemeClr val="accent1">
                    <a:lumMod val="60000"/>
                    <a:lumOff val="40000"/>
                  </a:schemeClr>
                </a:solidFill>
                <a:latin typeface="+mj-lt"/>
              </a:rPr>
              <a:t>Seleccione aquellos aspectos que a su parecer son centrales en el quehacer del trabajador. Relaciones estas funciones con indicadores de resultados. Por ejemplo, para un vendedor su principal función es vender y un indicador de resultado es una meta de ventas. Para un encargado de bodega su principal función es mantener en orden los productos, un indicador asociado es mantener el inventario al día.</a:t>
            </a:r>
            <a:endParaRPr lang="en-US" sz="2800" dirty="0">
              <a:solidFill>
                <a:schemeClr val="accent1">
                  <a:lumMod val="60000"/>
                  <a:lumOff val="40000"/>
                </a:schemeClr>
              </a:solidFill>
              <a:latin typeface="+mj-lt"/>
            </a:endParaRPr>
          </a:p>
        </p:txBody>
      </p:sp>
    </p:spTree>
    <p:extLst>
      <p:ext uri="{BB962C8B-B14F-4D97-AF65-F5344CB8AC3E}">
        <p14:creationId xmlns:p14="http://schemas.microsoft.com/office/powerpoint/2010/main" val="28165884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052736"/>
            <a:ext cx="7620000" cy="4800600"/>
          </a:xfrm>
        </p:spPr>
        <p:txBody>
          <a:bodyPr/>
          <a:lstStyle/>
          <a:p>
            <a:r>
              <a:rPr lang="es-MX" dirty="0">
                <a:solidFill>
                  <a:schemeClr val="accent1">
                    <a:lumMod val="60000"/>
                    <a:lumOff val="40000"/>
                  </a:schemeClr>
                </a:solidFill>
                <a:latin typeface="+mj-lt"/>
              </a:rPr>
              <a:t>PASO 2: CONTRASTAR ESTOS PUNTOS CON EL TRABAJADOR.</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Es de suma importancia que el trabajador también forme parte de la construcción de su evaluación. Comparta lo que ha establecido como lo central indague si con estos puntos se está considerando todo lo que él/ella realiza. Puede estar olvidando algo que realiza el trabajador, y que en esta conversación se puede rescatar. El trabajador por su parte sentirá que es valorado y tendrá mayor claridad de qué se le exige en su cargo.</a:t>
            </a:r>
            <a:endParaRPr lang="en-US" dirty="0">
              <a:solidFill>
                <a:schemeClr val="accent1">
                  <a:lumMod val="60000"/>
                  <a:lumOff val="40000"/>
                </a:schemeClr>
              </a:solidFill>
              <a:latin typeface="+mj-lt"/>
            </a:endParaRPr>
          </a:p>
        </p:txBody>
      </p:sp>
    </p:spTree>
    <p:extLst>
      <p:ext uri="{BB962C8B-B14F-4D97-AF65-F5344CB8AC3E}">
        <p14:creationId xmlns:p14="http://schemas.microsoft.com/office/powerpoint/2010/main" val="73545387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MX" dirty="0">
                <a:solidFill>
                  <a:schemeClr val="accent1">
                    <a:lumMod val="60000"/>
                    <a:lumOff val="40000"/>
                  </a:schemeClr>
                </a:solidFill>
                <a:latin typeface="+mj-lt"/>
              </a:rPr>
              <a:t>PASO </a:t>
            </a:r>
            <a:r>
              <a:rPr lang="es-MX" dirty="0" smtClean="0">
                <a:solidFill>
                  <a:schemeClr val="accent1">
                    <a:lumMod val="60000"/>
                    <a:lumOff val="40000"/>
                  </a:schemeClr>
                </a:solidFill>
                <a:latin typeface="+mj-lt"/>
              </a:rPr>
              <a:t>3: </a:t>
            </a:r>
            <a:r>
              <a:rPr lang="es-MX" dirty="0">
                <a:solidFill>
                  <a:schemeClr val="accent1">
                    <a:lumMod val="60000"/>
                    <a:lumOff val="40000"/>
                  </a:schemeClr>
                </a:solidFill>
                <a:latin typeface="+mj-lt"/>
              </a:rPr>
              <a:t>ESTABLEZCA PERIODICIDAD DE EVALUACIONES.</a:t>
            </a:r>
          </a:p>
          <a:p>
            <a:endParaRPr lang="es-MX" dirty="0">
              <a:solidFill>
                <a:schemeClr val="accent1">
                  <a:lumMod val="60000"/>
                  <a:lumOff val="40000"/>
                </a:schemeClr>
              </a:solidFill>
              <a:latin typeface="+mj-lt"/>
            </a:endParaRPr>
          </a:p>
          <a:p>
            <a:r>
              <a:rPr lang="es-MX" dirty="0">
                <a:solidFill>
                  <a:schemeClr val="accent1">
                    <a:lumMod val="60000"/>
                    <a:lumOff val="40000"/>
                  </a:schemeClr>
                </a:solidFill>
                <a:latin typeface="+mj-lt"/>
              </a:rPr>
              <a:t>Si la evaluación es breve (no más de 2 planas) y no le toma más de una hora entregar una retroalimentación, realícela mensualmente. También puede ser trimestral o cada 4 meses, dependiendo del cargo y de la necesidad de ir supervisando las metas. Es posible tener una versión abreviada para realizar mensualmente y otra versión más completa a realizar una vez al año. Es importante respetar las fechas, ya que es un rito que establece orden y tranquilidad (nada mejor que obtener un </a:t>
            </a:r>
            <a:r>
              <a:rPr lang="es-MX" dirty="0" err="1">
                <a:solidFill>
                  <a:schemeClr val="accent1">
                    <a:lumMod val="60000"/>
                    <a:lumOff val="40000"/>
                  </a:schemeClr>
                </a:solidFill>
                <a:latin typeface="+mj-lt"/>
              </a:rPr>
              <a:t>feedback</a:t>
            </a:r>
            <a:r>
              <a:rPr lang="es-MX" dirty="0">
                <a:solidFill>
                  <a:schemeClr val="accent1">
                    <a:lumMod val="60000"/>
                    <a:lumOff val="40000"/>
                  </a:schemeClr>
                </a:solidFill>
                <a:latin typeface="+mj-lt"/>
              </a:rPr>
              <a:t> sobre mis resultados para corregir mis errores o fortalecer mis aciertos).</a:t>
            </a:r>
            <a:endParaRPr lang="en-US" dirty="0">
              <a:solidFill>
                <a:schemeClr val="accent1">
                  <a:lumMod val="60000"/>
                  <a:lumOff val="40000"/>
                </a:schemeClr>
              </a:solidFill>
              <a:latin typeface="+mj-lt"/>
            </a:endParaRPr>
          </a:p>
        </p:txBody>
      </p:sp>
    </p:spTree>
    <p:extLst>
      <p:ext uri="{BB962C8B-B14F-4D97-AF65-F5344CB8AC3E}">
        <p14:creationId xmlns:p14="http://schemas.microsoft.com/office/powerpoint/2010/main" val="411806778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MX" dirty="0">
                <a:solidFill>
                  <a:schemeClr val="accent1">
                    <a:lumMod val="60000"/>
                    <a:lumOff val="40000"/>
                  </a:schemeClr>
                </a:solidFill>
                <a:latin typeface="+mj-lt"/>
              </a:rPr>
              <a:t>PASO </a:t>
            </a:r>
            <a:r>
              <a:rPr lang="es-MX" dirty="0" smtClean="0">
                <a:solidFill>
                  <a:schemeClr val="accent1">
                    <a:lumMod val="60000"/>
                    <a:lumOff val="40000"/>
                  </a:schemeClr>
                </a:solidFill>
                <a:latin typeface="+mj-lt"/>
              </a:rPr>
              <a:t>4 :  </a:t>
            </a:r>
            <a:r>
              <a:rPr lang="es-MX" dirty="0">
                <a:solidFill>
                  <a:schemeClr val="accent1">
                    <a:lumMod val="60000"/>
                    <a:lumOff val="40000"/>
                  </a:schemeClr>
                </a:solidFill>
                <a:latin typeface="+mj-lt"/>
              </a:rPr>
              <a:t>INCORPORE LA AUTO EVALUACIÓN.</a:t>
            </a:r>
          </a:p>
          <a:p>
            <a:endParaRPr lang="es-MX" dirty="0">
              <a:solidFill>
                <a:schemeClr val="accent1">
                  <a:lumMod val="60000"/>
                  <a:lumOff val="40000"/>
                </a:schemeClr>
              </a:solidFill>
              <a:latin typeface="+mj-lt"/>
            </a:endParaRPr>
          </a:p>
          <a:p>
            <a:r>
              <a:rPr lang="es-MX" dirty="0" smtClean="0">
                <a:solidFill>
                  <a:schemeClr val="accent1">
                    <a:lumMod val="60000"/>
                    <a:lumOff val="40000"/>
                  </a:schemeClr>
                </a:solidFill>
                <a:latin typeface="+mj-lt"/>
              </a:rPr>
              <a:t>Siguiendo </a:t>
            </a:r>
            <a:r>
              <a:rPr lang="es-MX" dirty="0">
                <a:solidFill>
                  <a:schemeClr val="accent1">
                    <a:lumMod val="60000"/>
                    <a:lumOff val="40000"/>
                  </a:schemeClr>
                </a:solidFill>
                <a:latin typeface="+mj-lt"/>
              </a:rPr>
              <a:t>la misma pauta de evaluación, recomendamos que el trabajador también se auto evalúe, así podrá notar las diferencias </a:t>
            </a:r>
            <a:r>
              <a:rPr lang="es-MX" dirty="0" smtClean="0">
                <a:solidFill>
                  <a:schemeClr val="accent1">
                    <a:lumMod val="60000"/>
                    <a:lumOff val="40000"/>
                  </a:schemeClr>
                </a:solidFill>
                <a:latin typeface="+mj-lt"/>
              </a:rPr>
              <a:t>de percepción sobre una misma tarea o función y ser más claro sobre el punto a evaluar.</a:t>
            </a:r>
            <a:endParaRPr lang="en-US" dirty="0">
              <a:solidFill>
                <a:schemeClr val="accent1">
                  <a:lumMod val="60000"/>
                  <a:lumOff val="40000"/>
                </a:schemeClr>
              </a:solidFill>
              <a:latin typeface="+mj-lt"/>
            </a:endParaRPr>
          </a:p>
        </p:txBody>
      </p:sp>
    </p:spTree>
    <p:extLst>
      <p:ext uri="{BB962C8B-B14F-4D97-AF65-F5344CB8AC3E}">
        <p14:creationId xmlns:p14="http://schemas.microsoft.com/office/powerpoint/2010/main" val="142390651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MX" dirty="0" smtClean="0">
                <a:solidFill>
                  <a:schemeClr val="accent1">
                    <a:lumMod val="60000"/>
                    <a:lumOff val="40000"/>
                  </a:schemeClr>
                </a:solidFill>
                <a:latin typeface="+mj-lt"/>
              </a:rPr>
              <a:t>PASO 5: ENTREGUE LOS RESULTADOS.</a:t>
            </a:r>
          </a:p>
          <a:p>
            <a:endParaRPr lang="es-MX" dirty="0" smtClean="0">
              <a:solidFill>
                <a:schemeClr val="accent1">
                  <a:lumMod val="60000"/>
                  <a:lumOff val="40000"/>
                </a:schemeClr>
              </a:solidFill>
              <a:latin typeface="+mj-lt"/>
            </a:endParaRPr>
          </a:p>
          <a:p>
            <a:r>
              <a:rPr lang="es-MX" dirty="0" smtClean="0">
                <a:solidFill>
                  <a:schemeClr val="accent1">
                    <a:lumMod val="60000"/>
                    <a:lumOff val="40000"/>
                  </a:schemeClr>
                </a:solidFill>
                <a:latin typeface="+mj-lt"/>
              </a:rPr>
              <a:t>Una vez construido el Sistema de Evaluación de Desempeño (SED) debe entregue un reporte verbal y/o escrito sobre el desempeño de cada trabajador y del equipo. Esta evaluación no debe ser sólo un reporte para saber si sus trabajadores están haciendo bien o mal su pega, es una guía para el mismo trabajador que le permitirá ajustarse a lo que la empresa define como importante.</a:t>
            </a:r>
          </a:p>
          <a:p>
            <a:endParaRPr lang="es-MX" dirty="0"/>
          </a:p>
          <a:p>
            <a:endParaRPr lang="en-US" dirty="0"/>
          </a:p>
        </p:txBody>
      </p:sp>
    </p:spTree>
    <p:extLst>
      <p:ext uri="{BB962C8B-B14F-4D97-AF65-F5344CB8AC3E}">
        <p14:creationId xmlns:p14="http://schemas.microsoft.com/office/powerpoint/2010/main" val="265791094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68</TotalTime>
  <Words>590</Words>
  <Application>Microsoft Office PowerPoint</Application>
  <PresentationFormat>Presentación en pantalla (4:3)</PresentationFormat>
  <Paragraphs>33</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Adyacencia</vt:lpstr>
      <vt:lpstr>EVALUACION DE LOS EMPLEADOS </vt:lpstr>
      <vt:lpstr>Presentación de PowerPoint</vt:lpstr>
      <vt:lpstr> Las organizaciones modernas utilizan la evaluación del trabajador para determinar incrementos de sueldos, necesidades de capacitación y desarrollo,</vt:lpstr>
      <vt:lpstr>Factores </vt:lpstr>
      <vt:lpstr>Pasos  </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EVALUACION DE LOS EMPLEADOS</dc:title>
  <dc:creator>Hewlett-Packard Company</dc:creator>
  <cp:lastModifiedBy>Hewlett-Packard Company</cp:lastModifiedBy>
  <cp:revision>5</cp:revision>
  <dcterms:created xsi:type="dcterms:W3CDTF">2015-11-03T05:13:05Z</dcterms:created>
  <dcterms:modified xsi:type="dcterms:W3CDTF">2015-11-03T06:21:18Z</dcterms:modified>
</cp:coreProperties>
</file>