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2"/>
  </p:sldMasterIdLst>
  <p:notesMasterIdLst>
    <p:notesMasterId r:id="rId12"/>
  </p:notesMasterIdLst>
  <p:sldIdLst>
    <p:sldId id="256"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p:cViewPr varScale="1">
        <p:scale>
          <a:sx n="74" d="100"/>
          <a:sy n="74" d="100"/>
        </p:scale>
        <p:origin x="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B7512-0EDC-4DB8-8EBC-7FE57C1E3F4B}" type="datetimeFigureOut">
              <a:rPr lang="es-CL" smtClean="0"/>
              <a:pPr/>
              <a:t>25-09-2015</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5A0FE-87F3-49C5-9306-383BDB022231}" type="slidenum">
              <a:rPr lang="es-CL" smtClean="0"/>
              <a:pPr/>
              <a:t>‹Nº›</a:t>
            </a:fld>
            <a:endParaRPr lang="es-CL"/>
          </a:p>
        </p:txBody>
      </p:sp>
    </p:spTree>
    <p:extLst>
      <p:ext uri="{BB962C8B-B14F-4D97-AF65-F5344CB8AC3E}">
        <p14:creationId xmlns:p14="http://schemas.microsoft.com/office/powerpoint/2010/main" val="73606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2441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1696812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339921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1E02D1-7942-46A0-AA21-B11B4B09C1B6}" type="slidenum">
              <a:rPr lang="es-MX" smtClean="0"/>
              <a:pPr/>
              <a:t>‹Nº›</a:t>
            </a:fld>
            <a:endParaRPr lang="es-MX"/>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316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42244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1711095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2103845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119008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198531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375238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426672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100661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408356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80614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2665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201190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11D075-6769-444A-BA1A-A534573F9EE6}" type="datetimeFigureOut">
              <a:rPr lang="es-MX" smtClean="0"/>
              <a:pPr/>
              <a:t>25-09-2015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41E02D1-7942-46A0-AA21-B11B4B09C1B6}" type="slidenum">
              <a:rPr lang="es-MX" smtClean="0"/>
              <a:pPr/>
              <a:t>‹Nº›</a:t>
            </a:fld>
            <a:endParaRPr lang="es-MX"/>
          </a:p>
        </p:txBody>
      </p:sp>
    </p:spTree>
    <p:extLst>
      <p:ext uri="{BB962C8B-B14F-4D97-AF65-F5344CB8AC3E}">
        <p14:creationId xmlns:p14="http://schemas.microsoft.com/office/powerpoint/2010/main" val="106194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611D075-6769-444A-BA1A-A534573F9EE6}" type="datetimeFigureOut">
              <a:rPr lang="es-MX" smtClean="0"/>
              <a:pPr/>
              <a:t>25-09-2015</a:t>
            </a:fld>
            <a:endParaRPr lang="es-MX"/>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s-MX"/>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41E02D1-7942-46A0-AA21-B11B4B09C1B6}" type="slidenum">
              <a:rPr lang="es-MX" smtClean="0"/>
              <a:pPr/>
              <a:t>‹Nº›</a:t>
            </a:fld>
            <a:endParaRPr lang="es-MX"/>
          </a:p>
        </p:txBody>
      </p:sp>
    </p:spTree>
    <p:extLst>
      <p:ext uri="{BB962C8B-B14F-4D97-AF65-F5344CB8AC3E}">
        <p14:creationId xmlns:p14="http://schemas.microsoft.com/office/powerpoint/2010/main" val="11060797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If6dkS3v-_4"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sz="quarter" idx="13"/>
          </p:nvPr>
        </p:nvPicPr>
        <p:blipFill>
          <a:blip r:embed="rId3"/>
          <a:stretch>
            <a:fillRect/>
          </a:stretch>
        </p:blipFill>
        <p:spPr>
          <a:xfrm>
            <a:off x="2987824" y="188287"/>
            <a:ext cx="4929931" cy="4617918"/>
          </a:xfrm>
          <a:prstGeom prst="rect">
            <a:avLst/>
          </a:prstGeom>
        </p:spPr>
      </p:pic>
      <p:sp>
        <p:nvSpPr>
          <p:cNvPr id="3" name="Rectángulo redondeado 2"/>
          <p:cNvSpPr/>
          <p:nvPr/>
        </p:nvSpPr>
        <p:spPr>
          <a:xfrm>
            <a:off x="0" y="0"/>
            <a:ext cx="1979712" cy="6858000"/>
          </a:xfrm>
          <a:prstGeom prst="roundRect">
            <a:avLst/>
          </a:prstGeom>
          <a:solidFill>
            <a:schemeClr val="accent4">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MX"/>
          </a:p>
        </p:txBody>
      </p:sp>
      <p:pic>
        <p:nvPicPr>
          <p:cNvPr id="4" name="Imagen 3"/>
          <p:cNvPicPr>
            <a:picLocks noChangeAspect="1"/>
          </p:cNvPicPr>
          <p:nvPr/>
        </p:nvPicPr>
        <p:blipFill>
          <a:blip r:embed="rId4"/>
          <a:stretch>
            <a:fillRect/>
          </a:stretch>
        </p:blipFill>
        <p:spPr>
          <a:xfrm>
            <a:off x="47462" y="2337741"/>
            <a:ext cx="1914525" cy="2390775"/>
          </a:xfrm>
          <a:prstGeom prst="rect">
            <a:avLst/>
          </a:prstGeom>
        </p:spPr>
      </p:pic>
      <p:pic>
        <p:nvPicPr>
          <p:cNvPr id="5" name="Imagen 4"/>
          <p:cNvPicPr>
            <a:picLocks noChangeAspect="1"/>
          </p:cNvPicPr>
          <p:nvPr/>
        </p:nvPicPr>
        <p:blipFill>
          <a:blip r:embed="rId5"/>
          <a:stretch>
            <a:fillRect/>
          </a:stretch>
        </p:blipFill>
        <p:spPr>
          <a:xfrm>
            <a:off x="47462" y="4797152"/>
            <a:ext cx="1950245" cy="1729847"/>
          </a:xfrm>
          <a:prstGeom prst="rect">
            <a:avLst/>
          </a:prstGeom>
        </p:spPr>
      </p:pic>
      <p:pic>
        <p:nvPicPr>
          <p:cNvPr id="6" name="Imagen 5"/>
          <p:cNvPicPr>
            <a:picLocks noChangeAspect="1"/>
          </p:cNvPicPr>
          <p:nvPr/>
        </p:nvPicPr>
        <p:blipFill>
          <a:blip r:embed="rId6"/>
          <a:stretch>
            <a:fillRect/>
          </a:stretch>
        </p:blipFill>
        <p:spPr>
          <a:xfrm>
            <a:off x="59321" y="238336"/>
            <a:ext cx="1861069" cy="1861069"/>
          </a:xfrm>
          <a:prstGeom prst="rect">
            <a:avLst/>
          </a:prstGeom>
        </p:spPr>
      </p:pic>
      <p:sp>
        <p:nvSpPr>
          <p:cNvPr id="8" name="CuadroTexto 7"/>
          <p:cNvSpPr txBox="1"/>
          <p:nvPr/>
        </p:nvSpPr>
        <p:spPr>
          <a:xfrm>
            <a:off x="3275855" y="5301208"/>
            <a:ext cx="4353867" cy="1477328"/>
          </a:xfrm>
          <a:prstGeom prst="rect">
            <a:avLst/>
          </a:prstGeom>
          <a:noFill/>
        </p:spPr>
        <p:txBody>
          <a:bodyPr wrap="square" rtlCol="0">
            <a:spAutoFit/>
          </a:bodyPr>
          <a:lstStyle/>
          <a:p>
            <a:r>
              <a:rPr lang="es-MX" dirty="0" smtClean="0">
                <a:latin typeface="Papyrus" panose="03070502060502030205" pitchFamily="66" charset="0"/>
              </a:rPr>
              <a:t>CASTAÑEDA RAMIREZ BRIS ALEXIA</a:t>
            </a:r>
          </a:p>
          <a:p>
            <a:r>
              <a:rPr lang="es-MX" dirty="0" smtClean="0">
                <a:latin typeface="Papyrus" panose="03070502060502030205" pitchFamily="66" charset="0"/>
              </a:rPr>
              <a:t>CASTRO VILLA ITZEL</a:t>
            </a:r>
          </a:p>
          <a:p>
            <a:r>
              <a:rPr lang="es-MX" dirty="0" smtClean="0">
                <a:latin typeface="Papyrus" panose="03070502060502030205" pitchFamily="66" charset="0"/>
              </a:rPr>
              <a:t>CRUZ GARCIA MARISOL</a:t>
            </a:r>
          </a:p>
          <a:p>
            <a:r>
              <a:rPr lang="es-MX" dirty="0" smtClean="0">
                <a:latin typeface="Papyrus" panose="03070502060502030205" pitchFamily="66" charset="0"/>
              </a:rPr>
              <a:t>EQUIPO:4°</a:t>
            </a:r>
          </a:p>
        </p:txBody>
      </p:sp>
    </p:spTree>
  </p:cSld>
  <p:clrMapOvr>
    <a:masterClrMapping/>
  </p:clrMapOvr>
  <mc:AlternateContent xmlns:mc="http://schemas.openxmlformats.org/markup-compatibility/2006">
    <mc:Choice xmlns:p14="http://schemas.microsoft.com/office/powerpoint/2010/main" Requires="p14">
      <p:transition spd="slow" p14:dur="800">
        <p:circle/>
        <p:sndAc>
          <p:stSnd>
            <p:snd r:embed="rId2" name="laser.wav"/>
          </p:stSnd>
        </p:sndAc>
      </p:transition>
    </mc:Choice>
    <mc:Fallback>
      <p:transition spd="slow">
        <p:circle/>
        <p:sndAc>
          <p:stSnd>
            <p:snd r:embed="rId2"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Título"/>
          <p:cNvSpPr>
            <a:spLocks noGrp="1"/>
          </p:cNvSpPr>
          <p:nvPr>
            <p:ph type="title"/>
          </p:nvPr>
        </p:nvSpPr>
        <p:spPr>
          <a:xfrm>
            <a:off x="1547664" y="332656"/>
            <a:ext cx="6275040" cy="1143000"/>
          </a:xfrm>
        </p:spPr>
        <p:txBody>
          <a:bodyPr/>
          <a:lstStyle/>
          <a:p>
            <a:r>
              <a:rPr lang="es-CL" dirty="0" smtClean="0">
                <a:solidFill>
                  <a:srgbClr val="00B0F0"/>
                </a:solidFill>
                <a:latin typeface="Papyrus" panose="03070502060502030205" pitchFamily="66" charset="0"/>
              </a:rPr>
              <a:t>MOTIVACION A LOS EMPLEADOS</a:t>
            </a:r>
            <a:r>
              <a:rPr lang="es-CL" dirty="0" smtClean="0">
                <a:solidFill>
                  <a:srgbClr val="00B0F0"/>
                </a:solidFill>
              </a:rPr>
              <a:t>:</a:t>
            </a:r>
            <a:endParaRPr lang="es-CL" dirty="0"/>
          </a:p>
        </p:txBody>
      </p:sp>
      <p:sp>
        <p:nvSpPr>
          <p:cNvPr id="20" name="19 Marcador de contenido"/>
          <p:cNvSpPr>
            <a:spLocks noGrp="1"/>
          </p:cNvSpPr>
          <p:nvPr>
            <p:ph sz="quarter" idx="13"/>
          </p:nvPr>
        </p:nvSpPr>
        <p:spPr>
          <a:xfrm>
            <a:off x="179512" y="1700808"/>
            <a:ext cx="6275040" cy="4525963"/>
          </a:xfrm>
        </p:spPr>
        <p:txBody>
          <a:bodyPr>
            <a:normAutofit/>
          </a:bodyPr>
          <a:lstStyle/>
          <a:p>
            <a:pPr lvl="0"/>
            <a:r>
              <a:rPr lang="es-MX" dirty="0">
                <a:latin typeface="Papyrus" panose="03070502060502030205" pitchFamily="66" charset="0"/>
              </a:rPr>
              <a:t>La </a:t>
            </a:r>
            <a:r>
              <a:rPr lang="es-MX" dirty="0" smtClean="0">
                <a:solidFill>
                  <a:srgbClr val="00B0F0"/>
                </a:solidFill>
                <a:effectLst>
                  <a:outerShdw blurRad="38100" dist="38100" dir="2700000" algn="tl">
                    <a:srgbClr val="000000">
                      <a:alpha val="43137"/>
                    </a:srgbClr>
                  </a:outerShdw>
                </a:effectLst>
                <a:latin typeface="Papyrus" panose="03070502060502030205" pitchFamily="66" charset="0"/>
              </a:rPr>
              <a:t>MOTIVACION LABORAL </a:t>
            </a:r>
            <a:r>
              <a:rPr lang="es-MX" dirty="0" smtClean="0">
                <a:latin typeface="Papyrus" panose="03070502060502030205" pitchFamily="66" charset="0"/>
              </a:rPr>
              <a:t>es </a:t>
            </a:r>
            <a:r>
              <a:rPr lang="es-MX" dirty="0">
                <a:latin typeface="Papyrus" panose="03070502060502030205" pitchFamily="66" charset="0"/>
              </a:rPr>
              <a:t>una herramienta muy </a:t>
            </a:r>
            <a:r>
              <a:rPr lang="es-MX" dirty="0" smtClean="0">
                <a:latin typeface="Papyrus" panose="03070502060502030205" pitchFamily="66" charset="0"/>
              </a:rPr>
              <a:t>útil  ya </a:t>
            </a:r>
            <a:r>
              <a:rPr lang="es-MX" dirty="0">
                <a:latin typeface="Papyrus" panose="03070502060502030205" pitchFamily="66" charset="0"/>
              </a:rPr>
              <a:t>que proporciona la posibilidad de incentivarlos a que lleven acabo sus actividades y que </a:t>
            </a:r>
            <a:r>
              <a:rPr lang="es-MX" dirty="0" smtClean="0">
                <a:latin typeface="Papyrus" panose="03070502060502030205" pitchFamily="66" charset="0"/>
              </a:rPr>
              <a:t>además  </a:t>
            </a:r>
            <a:r>
              <a:rPr lang="es-MX" dirty="0">
                <a:latin typeface="Papyrus" panose="03070502060502030205" pitchFamily="66" charset="0"/>
              </a:rPr>
              <a:t>las hagan con gusto lo </a:t>
            </a:r>
            <a:r>
              <a:rPr lang="es-MX" dirty="0" smtClean="0">
                <a:latin typeface="Papyrus" panose="03070502060502030205" pitchFamily="66" charset="0"/>
              </a:rPr>
              <a:t>QUE </a:t>
            </a:r>
            <a:r>
              <a:rPr lang="es-MX" dirty="0">
                <a:latin typeface="Papyrus" panose="03070502060502030205" pitchFamily="66" charset="0"/>
              </a:rPr>
              <a:t>proporciona un alto rendimiento de parte </a:t>
            </a:r>
            <a:r>
              <a:rPr lang="es-MX" dirty="0" smtClean="0">
                <a:latin typeface="Papyrus" panose="03070502060502030205" pitchFamily="66" charset="0"/>
              </a:rPr>
              <a:t>de </a:t>
            </a:r>
            <a:r>
              <a:rPr lang="es-MX" dirty="0" smtClean="0">
                <a:solidFill>
                  <a:srgbClr val="00B0F0"/>
                </a:solidFill>
                <a:latin typeface="Papyrus" panose="03070502060502030205" pitchFamily="66" charset="0"/>
              </a:rPr>
              <a:t>LA EMPRESA. </a:t>
            </a:r>
            <a:r>
              <a:rPr lang="es-MX" dirty="0">
                <a:latin typeface="Papyrus" panose="03070502060502030205" pitchFamily="66" charset="0"/>
              </a:rPr>
              <a:t>La </a:t>
            </a:r>
            <a:r>
              <a:rPr lang="es-MX" dirty="0" smtClean="0">
                <a:solidFill>
                  <a:srgbClr val="00B0F0"/>
                </a:solidFill>
                <a:latin typeface="Papyrus" panose="03070502060502030205" pitchFamily="66" charset="0"/>
              </a:rPr>
              <a:t>MOTIVACION LABORAL </a:t>
            </a:r>
            <a:r>
              <a:rPr lang="es-MX" dirty="0" smtClean="0">
                <a:latin typeface="Papyrus" panose="03070502060502030205" pitchFamily="66" charset="0"/>
              </a:rPr>
              <a:t>esta </a:t>
            </a:r>
            <a:r>
              <a:rPr lang="es-MX" dirty="0">
                <a:latin typeface="Papyrus" panose="03070502060502030205" pitchFamily="66" charset="0"/>
              </a:rPr>
              <a:t>influenciada directamente por </a:t>
            </a:r>
            <a:r>
              <a:rPr lang="es-MX" dirty="0" smtClean="0">
                <a:latin typeface="Papyrus" panose="03070502060502030205" pitchFamily="66" charset="0"/>
              </a:rPr>
              <a:t>SEIS factores.</a:t>
            </a:r>
            <a:endParaRPr lang="es-CL" dirty="0">
              <a:latin typeface="Papyrus" panose="03070502060502030205" pitchFamily="66" charset="0"/>
            </a:endParaRPr>
          </a:p>
        </p:txBody>
      </p:sp>
      <p:pic>
        <p:nvPicPr>
          <p:cNvPr id="2" name="Imagen 1"/>
          <p:cNvPicPr>
            <a:picLocks noChangeAspect="1"/>
          </p:cNvPicPr>
          <p:nvPr/>
        </p:nvPicPr>
        <p:blipFill>
          <a:blip r:embed="rId2"/>
          <a:stretch>
            <a:fillRect/>
          </a:stretch>
        </p:blipFill>
        <p:spPr>
          <a:xfrm>
            <a:off x="6372200" y="3963789"/>
            <a:ext cx="2143125" cy="2143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sz="quarter" idx="13"/>
          </p:nvPr>
        </p:nvPicPr>
        <p:blipFill>
          <a:blip r:embed="rId2"/>
          <a:stretch>
            <a:fillRect/>
          </a:stretch>
        </p:blipFill>
        <p:spPr>
          <a:xfrm>
            <a:off x="1115616" y="404664"/>
            <a:ext cx="6827858" cy="5904656"/>
          </a:xfrm>
          <a:prstGeom prst="rect">
            <a:avLst/>
          </a:prstGeom>
        </p:spPr>
      </p:pic>
    </p:spTree>
    <p:extLst>
      <p:ext uri="{BB962C8B-B14F-4D97-AF65-F5344CB8AC3E}">
        <p14:creationId xmlns:p14="http://schemas.microsoft.com/office/powerpoint/2010/main" val="168489111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4664" y="-434348"/>
            <a:ext cx="7773338" cy="1596177"/>
          </a:xfrm>
        </p:spPr>
        <p:txBody>
          <a:bodyPr>
            <a:normAutofit/>
          </a:bodyPr>
          <a:lstStyle/>
          <a:p>
            <a:r>
              <a:rPr lang="es-MX" sz="1800" dirty="0" smtClean="0">
                <a:solidFill>
                  <a:srgbClr val="7030A0"/>
                </a:solidFill>
                <a:latin typeface="Papyrus" panose="03070502060502030205" pitchFamily="66" charset="0"/>
              </a:rPr>
              <a:t>FACTORES DE LA MOTIVACIÓN:</a:t>
            </a:r>
            <a:endParaRPr lang="es-MX" sz="1800" dirty="0">
              <a:solidFill>
                <a:srgbClr val="7030A0"/>
              </a:solidFill>
              <a:latin typeface="Papyrus" panose="03070502060502030205" pitchFamily="66" charset="0"/>
            </a:endParaRPr>
          </a:p>
        </p:txBody>
      </p:sp>
      <p:sp>
        <p:nvSpPr>
          <p:cNvPr id="3" name="Marcador de contenido 2"/>
          <p:cNvSpPr>
            <a:spLocks noGrp="1"/>
          </p:cNvSpPr>
          <p:nvPr>
            <p:ph sz="quarter" idx="13"/>
          </p:nvPr>
        </p:nvSpPr>
        <p:spPr>
          <a:xfrm>
            <a:off x="8601" y="620688"/>
            <a:ext cx="7772870" cy="3424107"/>
          </a:xfrm>
        </p:spPr>
        <p:txBody>
          <a:bodyPr>
            <a:normAutofit fontScale="25000" lnSpcReduction="20000"/>
          </a:bodyPr>
          <a:lstStyle/>
          <a:p>
            <a:pPr marL="0" indent="0">
              <a:buNone/>
            </a:pPr>
            <a:r>
              <a:rPr lang="es-MX" sz="8000" dirty="0" smtClean="0">
                <a:solidFill>
                  <a:srgbClr val="0070C0"/>
                </a:solidFill>
              </a:rPr>
              <a:t>1° Cada quien su lugar:</a:t>
            </a:r>
          </a:p>
          <a:p>
            <a:pPr marL="0" indent="0">
              <a:buNone/>
            </a:pPr>
            <a:r>
              <a:rPr lang="es-MX" sz="6800" dirty="0" smtClean="0"/>
              <a:t> </a:t>
            </a:r>
            <a:r>
              <a:rPr lang="es-MX" sz="7600" dirty="0"/>
              <a:t>Cada quien en su lugar Vigila que cada empleado se encuentre desempeñando el puesto que más se ajuste a sus habilidades y competencias profesionales. Se ha comprobado que una persona que no está capacitada para realizar las actividades de cierto puesto, pronto se va a desmotivar. Esto puede deberse a que se sienta aburrida porque está </a:t>
            </a:r>
            <a:r>
              <a:rPr lang="es-MX" sz="7600" dirty="0" smtClean="0"/>
              <a:t>sobre calificada </a:t>
            </a:r>
            <a:r>
              <a:rPr lang="es-MX" sz="7600" dirty="0"/>
              <a:t>y sus capacidades superan lo que se le pide; o por inseguridad y estrés debido a la falta de preparación para poder cumplir con los requisitos del puesto</a:t>
            </a:r>
            <a:r>
              <a:rPr lang="es-MX" sz="7600" dirty="0" smtClean="0"/>
              <a:t>.</a:t>
            </a:r>
          </a:p>
          <a:p>
            <a:pPr marL="0" indent="0">
              <a:buNone/>
            </a:pPr>
            <a:r>
              <a:rPr lang="es-MX" sz="8000" dirty="0" smtClean="0">
                <a:solidFill>
                  <a:srgbClr val="00B050"/>
                </a:solidFill>
              </a:rPr>
              <a:t>2° tomarlos en cuenta:</a:t>
            </a:r>
          </a:p>
          <a:p>
            <a:pPr marL="0" indent="0">
              <a:buNone/>
            </a:pPr>
            <a:r>
              <a:rPr lang="es-MX" sz="7600" dirty="0" smtClean="0"/>
              <a:t>Es decir, periódicamente reúne a tu personal para que puedas establecer conjuntamente las metas y objetivos que se espera que logren. Es muy importante que las personas sean tomadas en cuenta en este proceso, ya que participar activamente genera mayor compromiso, motivación y esfuerzo. Asimismo, cada empleado debe tener objetivos personales y de equipo, que les anime a superarse y colaborar todavía más por el bien común.</a:t>
            </a:r>
            <a:endParaRPr lang="es-MX" sz="7600"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3419" y="369741"/>
            <a:ext cx="1656184" cy="1584176"/>
          </a:xfrm>
          <a:prstGeom prst="rect">
            <a:avLst/>
          </a:prstGeom>
        </p:spPr>
      </p:pic>
    </p:spTree>
    <p:extLst>
      <p:ext uri="{BB962C8B-B14F-4D97-AF65-F5344CB8AC3E}">
        <p14:creationId xmlns:p14="http://schemas.microsoft.com/office/powerpoint/2010/main" val="422743688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580112" y="4220620"/>
            <a:ext cx="3096344" cy="2619390"/>
          </a:xfrm>
          <a:prstGeom prst="rect">
            <a:avLst/>
          </a:prstGeom>
        </p:spPr>
      </p:pic>
      <p:sp>
        <p:nvSpPr>
          <p:cNvPr id="5" name="Marcador de contenido 4"/>
          <p:cNvSpPr>
            <a:spLocks noGrp="1"/>
          </p:cNvSpPr>
          <p:nvPr>
            <p:ph sz="quarter" idx="13"/>
          </p:nvPr>
        </p:nvSpPr>
        <p:spPr>
          <a:xfrm>
            <a:off x="-1260648" y="287282"/>
            <a:ext cx="8784976" cy="6552728"/>
          </a:xfrm>
        </p:spPr>
        <p:txBody>
          <a:bodyPr>
            <a:normAutofit fontScale="85000" lnSpcReduction="20000"/>
          </a:bodyPr>
          <a:lstStyle/>
          <a:p>
            <a:pPr marL="1828800" lvl="4" indent="0">
              <a:buNone/>
            </a:pPr>
            <a:r>
              <a:rPr lang="es-MX" sz="2000" dirty="0" smtClean="0">
                <a:solidFill>
                  <a:srgbClr val="FF0000"/>
                </a:solidFill>
              </a:rPr>
              <a:t>3° Reconócelos:</a:t>
            </a:r>
          </a:p>
          <a:p>
            <a:pPr marL="1828800" lvl="4" indent="0">
              <a:buNone/>
            </a:pPr>
            <a:r>
              <a:rPr lang="es-MX" sz="1900" dirty="0" smtClean="0"/>
              <a:t> Brinda retroalimentación constante y reconoce el trabajo que está bien hecho o cuando se logran las metas establecidas. Recuerda que este reconocimiento no cuesta nada y puede significar mucho, ya que consigue que el empleado sienta que sus esfuerzos valen la pena. Esto lo hará sentirse importante para el grupo de trabajo y para la organización, lo que contribuirá a que continúe trabajando para ayudar al éxito de la compañía.</a:t>
            </a:r>
          </a:p>
          <a:p>
            <a:pPr marL="1828800" lvl="4" indent="0">
              <a:buNone/>
            </a:pPr>
            <a:r>
              <a:rPr lang="es-MX" sz="2200" dirty="0" smtClean="0">
                <a:solidFill>
                  <a:schemeClr val="accent5">
                    <a:lumMod val="75000"/>
                  </a:schemeClr>
                </a:solidFill>
              </a:rPr>
              <a:t>4° Diles que esperas de ellos:</a:t>
            </a:r>
            <a:endParaRPr lang="es-MX" sz="1900" dirty="0"/>
          </a:p>
          <a:p>
            <a:pPr marL="1828800" lvl="4" indent="0">
              <a:buNone/>
            </a:pPr>
            <a:r>
              <a:rPr lang="es-MX" sz="1900" dirty="0"/>
              <a:t>Planea  a futuro haciendo del conocimiento de tus colaboradores las expectativas que tienes de su trabajo para un período.</a:t>
            </a:r>
          </a:p>
          <a:p>
            <a:pPr marL="1828800" lvl="4" indent="0">
              <a:buNone/>
            </a:pPr>
            <a:endParaRPr lang="es-MX" sz="1900" dirty="0"/>
          </a:p>
          <a:p>
            <a:pPr marL="1828800" lvl="4" indent="0">
              <a:buNone/>
            </a:pPr>
            <a:r>
              <a:rPr lang="es-MX" sz="1900" dirty="0"/>
              <a:t>En época de crisis, incentivar a los trabajadores con planes a largo plazo dentro de la compañía se ha convertido en una de las mayores motivaciones. Esto es estimulante  para las personas ya que satisface su necesidad de seguridad y estabilidad.</a:t>
            </a:r>
          </a:p>
          <a:p>
            <a:pPr marL="1828800" lvl="4" indent="0">
              <a:buNone/>
            </a:pPr>
            <a:endParaRPr lang="es-MX" sz="1900" dirty="0"/>
          </a:p>
          <a:p>
            <a:pPr marL="1828800" lvl="4" indent="0">
              <a:buNone/>
            </a:pPr>
            <a:r>
              <a:rPr lang="es-MX" sz="1900" dirty="0"/>
              <a:t>Por esta razón, saber que la empresa cuenta con ellos a futuro y que además pueden escalar posiciones dentro del organigrama les sirve como incentivo para poner todo su esfuerzo. </a:t>
            </a:r>
          </a:p>
          <a:p>
            <a:pPr marL="1828800" lvl="4" indent="0">
              <a:buNone/>
            </a:pPr>
            <a:endParaRPr lang="es-MX" sz="1900" dirty="0"/>
          </a:p>
          <a:p>
            <a:pPr marL="1828800" lvl="4" indent="0">
              <a:buNone/>
            </a:pPr>
            <a:r>
              <a:rPr lang="es-MX" sz="1900" dirty="0"/>
              <a:t>Ésta es  una de las formas más directas de reconocer su trabajo</a:t>
            </a:r>
          </a:p>
        </p:txBody>
      </p:sp>
    </p:spTree>
    <p:extLst>
      <p:ext uri="{BB962C8B-B14F-4D97-AF65-F5344CB8AC3E}">
        <p14:creationId xmlns:p14="http://schemas.microsoft.com/office/powerpoint/2010/main" val="295644903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076056" y="4581128"/>
            <a:ext cx="3816424" cy="2009775"/>
          </a:xfrm>
          <a:prstGeom prst="rect">
            <a:avLst/>
          </a:prstGeom>
        </p:spPr>
      </p:pic>
      <p:sp>
        <p:nvSpPr>
          <p:cNvPr id="3" name="Marcador de contenido 2"/>
          <p:cNvSpPr>
            <a:spLocks noGrp="1"/>
          </p:cNvSpPr>
          <p:nvPr>
            <p:ph sz="quarter" idx="13"/>
          </p:nvPr>
        </p:nvSpPr>
        <p:spPr>
          <a:xfrm>
            <a:off x="251520" y="116632"/>
            <a:ext cx="7772870" cy="6624736"/>
          </a:xfrm>
        </p:spPr>
        <p:txBody>
          <a:bodyPr>
            <a:normAutofit fontScale="85000" lnSpcReduction="10000"/>
          </a:bodyPr>
          <a:lstStyle/>
          <a:p>
            <a:pPr marL="0" indent="0">
              <a:buNone/>
            </a:pPr>
            <a:r>
              <a:rPr lang="es-MX" dirty="0" smtClean="0"/>
              <a:t> </a:t>
            </a:r>
            <a:r>
              <a:rPr lang="es-MX" sz="2400" dirty="0" smtClean="0">
                <a:solidFill>
                  <a:schemeClr val="accent2"/>
                </a:solidFill>
              </a:rPr>
              <a:t>5</a:t>
            </a:r>
            <a:r>
              <a:rPr lang="es-MX" sz="2400" dirty="0">
                <a:solidFill>
                  <a:schemeClr val="accent2"/>
                </a:solidFill>
              </a:rPr>
              <a:t>°</a:t>
            </a:r>
            <a:r>
              <a:rPr lang="es-MX" sz="2400" dirty="0" smtClean="0">
                <a:solidFill>
                  <a:schemeClr val="accent2"/>
                </a:solidFill>
              </a:rPr>
              <a:t> </a:t>
            </a:r>
            <a:r>
              <a:rPr lang="es-MX" sz="2400" dirty="0">
                <a:solidFill>
                  <a:schemeClr val="accent2"/>
                </a:solidFill>
              </a:rPr>
              <a:t>Implementa políticas </a:t>
            </a:r>
            <a:r>
              <a:rPr lang="es-MX" sz="2400" dirty="0" smtClean="0">
                <a:solidFill>
                  <a:schemeClr val="accent2"/>
                </a:solidFill>
              </a:rPr>
              <a:t>flexibles:</a:t>
            </a:r>
          </a:p>
          <a:p>
            <a:r>
              <a:rPr lang="es-MX" dirty="0" smtClean="0"/>
              <a:t> </a:t>
            </a:r>
            <a:r>
              <a:rPr lang="es-MX" dirty="0"/>
              <a:t>Se ha comprobado que el trabajo flexible contribuye a que se tenga mayor productividad, se reduzcan costos por absentismo, rotación o descuidos, además genera colaboradores felices y comprometidos. Ayuda mucho conocer personalmente a tus empleados y su situación individual, este acercamiento te permitirá tener información valiosa para motivar a tu equipo de trabajo, brindándoles flexibilidad dónde más lo aprecian y adaptarla a sus necesidades personales, ya sea en su horario trabajo, días de descanso, actividades, jornada reducida, etc. Es importante que seas creativo para encontrar las políticas que mejor funcionan para tu equipo. </a:t>
            </a:r>
            <a:endParaRPr lang="es-MX" dirty="0" smtClean="0"/>
          </a:p>
          <a:p>
            <a:pPr marL="0" indent="0">
              <a:buNone/>
            </a:pPr>
            <a:r>
              <a:rPr lang="es-MX" sz="2400" dirty="0" smtClean="0">
                <a:solidFill>
                  <a:schemeClr val="accent5"/>
                </a:solidFill>
              </a:rPr>
              <a:t>6</a:t>
            </a:r>
            <a:r>
              <a:rPr lang="es-MX" sz="2400" dirty="0">
                <a:solidFill>
                  <a:schemeClr val="accent5"/>
                </a:solidFill>
              </a:rPr>
              <a:t>°</a:t>
            </a:r>
            <a:r>
              <a:rPr lang="es-MX" sz="2400" dirty="0" smtClean="0">
                <a:solidFill>
                  <a:schemeClr val="accent5"/>
                </a:solidFill>
              </a:rPr>
              <a:t> </a:t>
            </a:r>
            <a:r>
              <a:rPr lang="es-MX" sz="2400" dirty="0">
                <a:solidFill>
                  <a:schemeClr val="accent5"/>
                </a:solidFill>
              </a:rPr>
              <a:t>Cuida su lugar de </a:t>
            </a:r>
            <a:r>
              <a:rPr lang="es-MX" sz="2400" dirty="0" smtClean="0">
                <a:solidFill>
                  <a:schemeClr val="accent5"/>
                </a:solidFill>
              </a:rPr>
              <a:t>trabajo:</a:t>
            </a:r>
          </a:p>
          <a:p>
            <a:pPr marL="0" indent="0">
              <a:buNone/>
            </a:pPr>
            <a:r>
              <a:rPr lang="es-MX" dirty="0" smtClean="0"/>
              <a:t> </a:t>
            </a:r>
            <a:r>
              <a:rPr lang="es-MX" dirty="0"/>
              <a:t>Busca la mejora continua en las instalaciones físicas del lugar de trabajo. Básicamente se refiere a que tus empleados se sientan cómodos desempeñando su trabajo. En este punto se debe considerar el material, el equipo y las herramientas adecuadas y necesarias para realizar sus funciones, desde una pluma, goma, calculadora, una computadora personal, la maquinaria de producción, hasta el buen funcionamiento del aire acondicionado, la iluminación o los sanitarios.</a:t>
            </a:r>
            <a:endParaRPr lang="es-MX" dirty="0"/>
          </a:p>
        </p:txBody>
      </p:sp>
    </p:spTree>
    <p:extLst>
      <p:ext uri="{BB962C8B-B14F-4D97-AF65-F5344CB8AC3E}">
        <p14:creationId xmlns:p14="http://schemas.microsoft.com/office/powerpoint/2010/main" val="422465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sz="quarter" idx="13"/>
          </p:nvPr>
        </p:nvPicPr>
        <p:blipFill>
          <a:blip r:embed="rId2"/>
          <a:stretch>
            <a:fillRect/>
          </a:stretch>
        </p:blipFill>
        <p:spPr>
          <a:xfrm>
            <a:off x="395536" y="333378"/>
            <a:ext cx="6900920" cy="4049413"/>
          </a:xfrm>
          <a:prstGeom prst="rect">
            <a:avLst/>
          </a:prstGeom>
        </p:spPr>
      </p:pic>
      <p:pic>
        <p:nvPicPr>
          <p:cNvPr id="5" name="Imagen 4"/>
          <p:cNvPicPr>
            <a:picLocks noChangeAspect="1"/>
          </p:cNvPicPr>
          <p:nvPr/>
        </p:nvPicPr>
        <p:blipFill>
          <a:blip r:embed="rId3"/>
          <a:stretch>
            <a:fillRect/>
          </a:stretch>
        </p:blipFill>
        <p:spPr>
          <a:xfrm>
            <a:off x="2411760" y="1268760"/>
            <a:ext cx="2524125" cy="1809750"/>
          </a:xfrm>
          <a:prstGeom prst="rect">
            <a:avLst/>
          </a:prstGeom>
        </p:spPr>
      </p:pic>
      <p:pic>
        <p:nvPicPr>
          <p:cNvPr id="6" name="Imagen 5"/>
          <p:cNvPicPr>
            <a:picLocks noChangeAspect="1"/>
          </p:cNvPicPr>
          <p:nvPr/>
        </p:nvPicPr>
        <p:blipFill>
          <a:blip r:embed="rId4"/>
          <a:stretch>
            <a:fillRect/>
          </a:stretch>
        </p:blipFill>
        <p:spPr>
          <a:xfrm>
            <a:off x="5220072" y="4382069"/>
            <a:ext cx="3600400" cy="2395903"/>
          </a:xfrm>
          <a:prstGeom prst="rect">
            <a:avLst/>
          </a:prstGeom>
        </p:spPr>
      </p:pic>
    </p:spTree>
    <p:extLst>
      <p:ext uri="{BB962C8B-B14F-4D97-AF65-F5344CB8AC3E}">
        <p14:creationId xmlns:p14="http://schemas.microsoft.com/office/powerpoint/2010/main" val="77655727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39552" y="332656"/>
            <a:ext cx="7772870" cy="6120680"/>
          </a:xfrm>
        </p:spPr>
        <p:txBody>
          <a:bodyPr>
            <a:normAutofit lnSpcReduction="10000"/>
          </a:bodyPr>
          <a:lstStyle/>
          <a:p>
            <a:pPr marL="0" indent="0">
              <a:buNone/>
            </a:pPr>
            <a:endParaRPr lang="es-MX" dirty="0" smtClean="0"/>
          </a:p>
          <a:p>
            <a:pPr marL="0" indent="0">
              <a:buNone/>
            </a:pPr>
            <a:r>
              <a:rPr lang="es-MX" dirty="0"/>
              <a:t>	</a:t>
            </a:r>
            <a:r>
              <a:rPr lang="es-MX" dirty="0" smtClean="0">
                <a:solidFill>
                  <a:srgbClr val="FF0000"/>
                </a:solidFill>
                <a:latin typeface="Papyrus" panose="03070502060502030205" pitchFamily="66" charset="0"/>
              </a:rPr>
              <a:t>Conclusión:</a:t>
            </a:r>
          </a:p>
          <a:p>
            <a:pPr marL="0" indent="0">
              <a:buNone/>
            </a:pPr>
            <a:r>
              <a:rPr lang="es-MX" dirty="0"/>
              <a:t>	</a:t>
            </a:r>
            <a:endParaRPr lang="es-MX" dirty="0" smtClean="0"/>
          </a:p>
          <a:p>
            <a:pPr marL="0" indent="0">
              <a:buNone/>
            </a:pPr>
            <a:r>
              <a:rPr lang="es-MX" dirty="0" smtClean="0">
                <a:solidFill>
                  <a:schemeClr val="tx1">
                    <a:lumMod val="95000"/>
                    <a:lumOff val="5000"/>
                  </a:schemeClr>
                </a:solidFill>
                <a:latin typeface="Papyrus" panose="03070502060502030205" pitchFamily="66" charset="0"/>
              </a:rPr>
              <a:t>El </a:t>
            </a:r>
            <a:r>
              <a:rPr lang="es-MX" dirty="0">
                <a:solidFill>
                  <a:schemeClr val="tx1">
                    <a:lumMod val="95000"/>
                    <a:lumOff val="5000"/>
                  </a:schemeClr>
                </a:solidFill>
                <a:latin typeface="Papyrus" panose="03070502060502030205" pitchFamily="66" charset="0"/>
              </a:rPr>
              <a:t>tipo de motivación de las personas esta ligado directamente con su personalidad y sistema de creencias.</a:t>
            </a:r>
          </a:p>
          <a:p>
            <a:pPr marL="0" indent="0">
              <a:buNone/>
            </a:pPr>
            <a:r>
              <a:rPr lang="es-MX" dirty="0">
                <a:solidFill>
                  <a:schemeClr val="tx1">
                    <a:lumMod val="95000"/>
                    <a:lumOff val="5000"/>
                  </a:schemeClr>
                </a:solidFill>
                <a:latin typeface="Papyrus" panose="03070502060502030205" pitchFamily="66" charset="0"/>
              </a:rPr>
              <a:t>	El nivel de motivación que tenga la persona estará regido por como está se esta dejando manipular por su medio laboral</a:t>
            </a:r>
            <a:r>
              <a:rPr lang="es-MX" dirty="0" smtClean="0">
                <a:solidFill>
                  <a:schemeClr val="tx1">
                    <a:lumMod val="95000"/>
                    <a:lumOff val="5000"/>
                  </a:schemeClr>
                </a:solidFill>
                <a:latin typeface="Papyrus" panose="03070502060502030205" pitchFamily="66" charset="0"/>
              </a:rPr>
              <a:t>.</a:t>
            </a:r>
          </a:p>
          <a:p>
            <a:pPr marL="0" indent="0">
              <a:buNone/>
            </a:pPr>
            <a:r>
              <a:rPr lang="es-MX" dirty="0">
                <a:solidFill>
                  <a:schemeClr val="tx1">
                    <a:lumMod val="95000"/>
                    <a:lumOff val="5000"/>
                  </a:schemeClr>
                </a:solidFill>
                <a:latin typeface="Papyrus" panose="03070502060502030205" pitchFamily="66" charset="0"/>
              </a:rPr>
              <a:t>	La motivación laboral es una de las herramientas más útiles en las empresas, de allí el interés en ver de que manera se puede estimular correctamente a los empleados.</a:t>
            </a:r>
          </a:p>
          <a:p>
            <a:pPr marL="0" indent="0">
              <a:buNone/>
            </a:pPr>
            <a:endParaRPr lang="es-MX" dirty="0">
              <a:latin typeface="Papyrus" panose="03070502060502030205" pitchFamily="66" charset="0"/>
            </a:endParaRPr>
          </a:p>
        </p:txBody>
      </p:sp>
      <p:pic>
        <p:nvPicPr>
          <p:cNvPr id="6" name="Imagen 5"/>
          <p:cNvPicPr>
            <a:picLocks noChangeAspect="1"/>
          </p:cNvPicPr>
          <p:nvPr/>
        </p:nvPicPr>
        <p:blipFill>
          <a:blip r:embed="rId2"/>
          <a:stretch>
            <a:fillRect/>
          </a:stretch>
        </p:blipFill>
        <p:spPr>
          <a:xfrm>
            <a:off x="6732240" y="6630"/>
            <a:ext cx="1944216" cy="1686063"/>
          </a:xfrm>
          <a:prstGeom prst="rect">
            <a:avLst/>
          </a:prstGeom>
        </p:spPr>
      </p:pic>
    </p:spTree>
    <p:extLst>
      <p:ext uri="{BB962C8B-B14F-4D97-AF65-F5344CB8AC3E}">
        <p14:creationId xmlns:p14="http://schemas.microsoft.com/office/powerpoint/2010/main" val="11698668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539552" y="404664"/>
            <a:ext cx="7772870" cy="3424107"/>
          </a:xfrm>
        </p:spPr>
        <p:txBody>
          <a:bodyPr>
            <a:normAutofit fontScale="92500"/>
          </a:bodyPr>
          <a:lstStyle/>
          <a:p>
            <a:pPr marL="0" indent="0">
              <a:lnSpc>
                <a:spcPct val="115000"/>
              </a:lnSpc>
              <a:spcAft>
                <a:spcPts val="0"/>
              </a:spcAft>
              <a:buNone/>
            </a:pPr>
            <a:r>
              <a:rPr lang="es-MX" sz="4400" dirty="0" smtClean="0">
                <a:latin typeface="Papyrus" panose="03070502060502030205" pitchFamily="66" charset="0"/>
                <a:ea typeface="Calibri" panose="020F0502020204030204" pitchFamily="34" charset="0"/>
                <a:cs typeface="Times New Roman" panose="02020603050405020304" pitchFamily="18" charset="0"/>
              </a:rPr>
              <a:t>CINCO ESTRATEGIAS PARA MOTIVAR A LOS EMPLEADOS DENTRO DE LA EMPRESA</a:t>
            </a:r>
            <a:r>
              <a:rPr lang="es-MX" sz="1800" dirty="0" smtClean="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5000"/>
              </a:lnSpc>
              <a:spcAft>
                <a:spcPts val="0"/>
              </a:spcAft>
              <a:buNone/>
            </a:pPr>
            <a:r>
              <a:rPr lang="es-MX" sz="1800" dirty="0">
                <a:latin typeface="Calibri" panose="020F0502020204030204" pitchFamily="34" charset="0"/>
                <a:ea typeface="Calibri" panose="020F0502020204030204" pitchFamily="34" charset="0"/>
                <a:cs typeface="Times New Roman" panose="02020603050405020304" pitchFamily="18" charset="0"/>
                <a:hlinkClick r:id="rId3"/>
              </a:rPr>
              <a:t>https://www.youtube.com/watch?v=If6dkS3v-_</a:t>
            </a:r>
            <a:r>
              <a:rPr lang="es-MX" sz="1800" dirty="0" smtClean="0">
                <a:latin typeface="Calibri" panose="020F0502020204030204" pitchFamily="34" charset="0"/>
                <a:ea typeface="Calibri" panose="020F0502020204030204" pitchFamily="34" charset="0"/>
                <a:cs typeface="Times New Roman" panose="02020603050405020304" pitchFamily="18" charset="0"/>
                <a:hlinkClick r:id="rId3"/>
              </a:rPr>
              <a:t>4</a:t>
            </a:r>
            <a:endParaRPr lang="es-MX" sz="18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0"/>
              </a:spcAft>
              <a:buNone/>
            </a:pPr>
            <a:endParaRPr lang="es-MX"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1619672" y="4005064"/>
            <a:ext cx="4968552" cy="2520280"/>
          </a:xfrm>
          <a:prstGeom prst="rect">
            <a:avLst/>
          </a:prstGeom>
        </p:spPr>
      </p:pic>
    </p:spTree>
    <p:extLst>
      <p:ext uri="{BB962C8B-B14F-4D97-AF65-F5344CB8AC3E}">
        <p14:creationId xmlns:p14="http://schemas.microsoft.com/office/powerpoint/2010/main" val="1232021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E5A8DE7-F17E-4042-BBC4-230EA505D4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TM04033925[[fn=Gota]]</Template>
  <TotalTime>103</TotalTime>
  <Words>668</Words>
  <Application>Microsoft Office PowerPoint</Application>
  <PresentationFormat>Presentación en pantalla (4:3)</PresentationFormat>
  <Paragraphs>33</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Calibri</vt:lpstr>
      <vt:lpstr>Papyrus</vt:lpstr>
      <vt:lpstr>Times New Roman</vt:lpstr>
      <vt:lpstr>Tw Cen MT</vt:lpstr>
      <vt:lpstr>Gota</vt:lpstr>
      <vt:lpstr>Presentación de PowerPoint</vt:lpstr>
      <vt:lpstr>MOTIVACION A LOS EMPLEADOS:</vt:lpstr>
      <vt:lpstr>Presentación de PowerPoint</vt:lpstr>
      <vt:lpstr>FACTORES DE LA MOTIVACIÓN:</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K7-10</dc:creator>
  <cp:keywords/>
  <cp:lastModifiedBy>K7-10</cp:lastModifiedBy>
  <cp:revision>10</cp:revision>
  <dcterms:created xsi:type="dcterms:W3CDTF">2015-09-25T19:07:03Z</dcterms:created>
  <dcterms:modified xsi:type="dcterms:W3CDTF">2015-09-25T20:50:27Z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TC020321709991</vt:lpwstr>
  </property>
</Properties>
</file>