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4C9410DD-6DCE-4FC8-B514-7BCAB194B18D}" type="datetimeFigureOut">
              <a:rPr lang="es-MX" smtClean="0"/>
              <a:t>09/09/2015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53B44378-D243-4433-9EBE-201B53D78358}" type="slidenum">
              <a:rPr lang="es-MX" smtClean="0"/>
              <a:t>‹Nº›</a:t>
            </a:fld>
            <a:endParaRPr lang="es-MX"/>
          </a:p>
        </p:txBody>
      </p:sp>
    </p:spTree>
    <p:extLst>
      <p:ext uri="{BB962C8B-B14F-4D97-AF65-F5344CB8AC3E}">
        <p14:creationId xmlns:p14="http://schemas.microsoft.com/office/powerpoint/2010/main" val="181512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C9410DD-6DCE-4FC8-B514-7BCAB194B18D}" type="datetimeFigureOut">
              <a:rPr lang="es-MX" smtClean="0"/>
              <a:t>09/09/2015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53B44378-D243-4433-9EBE-201B53D78358}" type="slidenum">
              <a:rPr lang="es-MX" smtClean="0"/>
              <a:t>‹Nº›</a:t>
            </a:fld>
            <a:endParaRPr lang="es-MX"/>
          </a:p>
        </p:txBody>
      </p:sp>
    </p:spTree>
    <p:extLst>
      <p:ext uri="{BB962C8B-B14F-4D97-AF65-F5344CB8AC3E}">
        <p14:creationId xmlns:p14="http://schemas.microsoft.com/office/powerpoint/2010/main" val="3994814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smtClean="0"/>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C9410DD-6DCE-4FC8-B514-7BCAB194B18D}" type="datetimeFigureOut">
              <a:rPr lang="es-MX" smtClean="0"/>
              <a:t>09/09/2015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53B44378-D243-4433-9EBE-201B53D78358}" type="slidenum">
              <a:rPr lang="es-MX" smtClean="0"/>
              <a:t>‹Nº›</a:t>
            </a:fld>
            <a:endParaRPr lang="es-MX"/>
          </a:p>
        </p:txBody>
      </p:sp>
    </p:spTree>
    <p:extLst>
      <p:ext uri="{BB962C8B-B14F-4D97-AF65-F5344CB8AC3E}">
        <p14:creationId xmlns:p14="http://schemas.microsoft.com/office/powerpoint/2010/main" val="23282596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smtClean="0"/>
              <a:t>Haga clic para modificar el estilo de título del patrón</a:t>
            </a:r>
            <a:endParaRPr lang="en-US" dirty="0"/>
          </a:p>
        </p:txBody>
      </p:sp>
      <p:sp>
        <p:nvSpPr>
          <p:cNvPr id="14" name="Text Placeholder 3"/>
          <p:cNvSpPr>
            <a:spLocks noGrp="1"/>
          </p:cNvSpPr>
          <p:nvPr>
            <p:ph type="body" sz="half" idx="13"/>
          </p:nvPr>
        </p:nvSpPr>
        <p:spPr>
          <a:xfrm>
            <a:off x="1930400" y="3771174"/>
            <a:ext cx="7385828"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C9410DD-6DCE-4FC8-B514-7BCAB194B18D}" type="datetimeFigureOut">
              <a:rPr lang="es-MX" smtClean="0"/>
              <a:t>09/09/2015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53B44378-D243-4433-9EBE-201B53D78358}" type="slidenum">
              <a:rPr lang="es-MX" smtClean="0"/>
              <a:t>‹Nº›</a:t>
            </a:fld>
            <a:endParaRPr lang="es-MX"/>
          </a:p>
        </p:txBody>
      </p:sp>
      <p:sp>
        <p:nvSpPr>
          <p:cNvPr id="11" name="TextBox 10"/>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0752665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C9410DD-6DCE-4FC8-B514-7BCAB194B18D}" type="datetimeFigureOut">
              <a:rPr lang="es-MX" smtClean="0"/>
              <a:t>09/09/2015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53B44378-D243-4433-9EBE-201B53D78358}" type="slidenum">
              <a:rPr lang="es-MX" smtClean="0"/>
              <a:t>‹Nº›</a:t>
            </a:fld>
            <a:endParaRPr lang="es-MX"/>
          </a:p>
        </p:txBody>
      </p:sp>
    </p:spTree>
    <p:extLst>
      <p:ext uri="{BB962C8B-B14F-4D97-AF65-F5344CB8AC3E}">
        <p14:creationId xmlns:p14="http://schemas.microsoft.com/office/powerpoint/2010/main" val="24829271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C9410DD-6DCE-4FC8-B514-7BCAB194B18D}" type="datetimeFigureOut">
              <a:rPr lang="es-MX" smtClean="0"/>
              <a:t>09/09/2015</a:t>
            </a:fld>
            <a:endParaRPr lang="es-MX"/>
          </a:p>
        </p:txBody>
      </p:sp>
      <p:sp>
        <p:nvSpPr>
          <p:cNvPr id="4"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53B44378-D243-4433-9EBE-201B53D78358}" type="slidenum">
              <a:rPr lang="es-MX" smtClean="0"/>
              <a:t>‹Nº›</a:t>
            </a:fld>
            <a:endParaRPr lang="es-MX"/>
          </a:p>
        </p:txBody>
      </p:sp>
    </p:spTree>
    <p:extLst>
      <p:ext uri="{BB962C8B-B14F-4D97-AF65-F5344CB8AC3E}">
        <p14:creationId xmlns:p14="http://schemas.microsoft.com/office/powerpoint/2010/main" val="8685855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C9410DD-6DCE-4FC8-B514-7BCAB194B18D}" type="datetimeFigureOut">
              <a:rPr lang="es-MX" smtClean="0"/>
              <a:t>09/09/2015</a:t>
            </a:fld>
            <a:endParaRPr lang="es-MX"/>
          </a:p>
        </p:txBody>
      </p:sp>
      <p:sp>
        <p:nvSpPr>
          <p:cNvPr id="4"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53B44378-D243-4433-9EBE-201B53D78358}" type="slidenum">
              <a:rPr lang="es-MX" smtClean="0"/>
              <a:t>‹Nº›</a:t>
            </a:fld>
            <a:endParaRPr lang="es-MX"/>
          </a:p>
        </p:txBody>
      </p:sp>
    </p:spTree>
    <p:extLst>
      <p:ext uri="{BB962C8B-B14F-4D97-AF65-F5344CB8AC3E}">
        <p14:creationId xmlns:p14="http://schemas.microsoft.com/office/powerpoint/2010/main" val="24867168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nchorCtr="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C9410DD-6DCE-4FC8-B514-7BCAB194B18D}" type="datetimeFigureOut">
              <a:rPr lang="es-MX" smtClean="0"/>
              <a:t>09/09/2015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53B44378-D243-4433-9EBE-201B53D78358}" type="slidenum">
              <a:rPr lang="es-MX" smtClean="0"/>
              <a:t>‹Nº›</a:t>
            </a:fld>
            <a:endParaRPr lang="es-MX"/>
          </a:p>
        </p:txBody>
      </p:sp>
    </p:spTree>
    <p:extLst>
      <p:ext uri="{BB962C8B-B14F-4D97-AF65-F5344CB8AC3E}">
        <p14:creationId xmlns:p14="http://schemas.microsoft.com/office/powerpoint/2010/main" val="33718685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C9410DD-6DCE-4FC8-B514-7BCAB194B18D}" type="datetimeFigureOut">
              <a:rPr lang="es-MX" smtClean="0"/>
              <a:t>09/09/2015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53B44378-D243-4433-9EBE-201B53D78358}" type="slidenum">
              <a:rPr lang="es-MX" smtClean="0"/>
              <a:t>‹Nº›</a:t>
            </a:fld>
            <a:endParaRPr lang="es-MX"/>
          </a:p>
        </p:txBody>
      </p:sp>
    </p:spTree>
    <p:extLst>
      <p:ext uri="{BB962C8B-B14F-4D97-AF65-F5344CB8AC3E}">
        <p14:creationId xmlns:p14="http://schemas.microsoft.com/office/powerpoint/2010/main" val="1716353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C9410DD-6DCE-4FC8-B514-7BCAB194B18D}" type="datetimeFigureOut">
              <a:rPr lang="es-MX" smtClean="0"/>
              <a:t>09/09/2015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53B44378-D243-4433-9EBE-201B53D78358}" type="slidenum">
              <a:rPr lang="es-MX" smtClean="0"/>
              <a:t>‹Nº›</a:t>
            </a:fld>
            <a:endParaRPr lang="es-MX"/>
          </a:p>
        </p:txBody>
      </p:sp>
    </p:spTree>
    <p:extLst>
      <p:ext uri="{BB962C8B-B14F-4D97-AF65-F5344CB8AC3E}">
        <p14:creationId xmlns:p14="http://schemas.microsoft.com/office/powerpoint/2010/main" val="3701401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C9410DD-6DCE-4FC8-B514-7BCAB194B18D}" type="datetimeFigureOut">
              <a:rPr lang="es-MX" smtClean="0"/>
              <a:t>09/09/2015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53B44378-D243-4433-9EBE-201B53D78358}" type="slidenum">
              <a:rPr lang="es-MX" smtClean="0"/>
              <a:t>‹Nº›</a:t>
            </a:fld>
            <a:endParaRPr lang="es-MX"/>
          </a:p>
        </p:txBody>
      </p:sp>
    </p:spTree>
    <p:extLst>
      <p:ext uri="{BB962C8B-B14F-4D97-AF65-F5344CB8AC3E}">
        <p14:creationId xmlns:p14="http://schemas.microsoft.com/office/powerpoint/2010/main" val="1352940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C9410DD-6DCE-4FC8-B514-7BCAB194B18D}" type="datetimeFigureOut">
              <a:rPr lang="es-MX" smtClean="0"/>
              <a:t>09/09/2015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53B44378-D243-4433-9EBE-201B53D78358}" type="slidenum">
              <a:rPr lang="es-MX" smtClean="0"/>
              <a:t>‹Nº›</a:t>
            </a:fld>
            <a:endParaRPr lang="es-MX"/>
          </a:p>
        </p:txBody>
      </p:sp>
    </p:spTree>
    <p:extLst>
      <p:ext uri="{BB962C8B-B14F-4D97-AF65-F5344CB8AC3E}">
        <p14:creationId xmlns:p14="http://schemas.microsoft.com/office/powerpoint/2010/main" val="2386435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C9410DD-6DCE-4FC8-B514-7BCAB194B18D}" type="datetimeFigureOut">
              <a:rPr lang="es-MX" smtClean="0"/>
              <a:t>09/09/2015</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53B44378-D243-4433-9EBE-201B53D78358}" type="slidenum">
              <a:rPr lang="es-MX" smtClean="0"/>
              <a:t>‹Nº›</a:t>
            </a:fld>
            <a:endParaRPr lang="es-MX"/>
          </a:p>
        </p:txBody>
      </p:sp>
    </p:spTree>
    <p:extLst>
      <p:ext uri="{BB962C8B-B14F-4D97-AF65-F5344CB8AC3E}">
        <p14:creationId xmlns:p14="http://schemas.microsoft.com/office/powerpoint/2010/main" val="4103998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7" name="Date Placeholder 2"/>
          <p:cNvSpPr>
            <a:spLocks noGrp="1"/>
          </p:cNvSpPr>
          <p:nvPr>
            <p:ph type="dt" sz="half" idx="10"/>
          </p:nvPr>
        </p:nvSpPr>
        <p:spPr/>
        <p:txBody>
          <a:bodyPr/>
          <a:lstStyle/>
          <a:p>
            <a:fld id="{4C9410DD-6DCE-4FC8-B514-7BCAB194B18D}" type="datetimeFigureOut">
              <a:rPr lang="es-MX" smtClean="0"/>
              <a:t>09/09/2015</a:t>
            </a:fld>
            <a:endParaRPr lang="es-MX"/>
          </a:p>
        </p:txBody>
      </p:sp>
      <p:sp>
        <p:nvSpPr>
          <p:cNvPr id="5" name="Footer Placeholder 3"/>
          <p:cNvSpPr>
            <a:spLocks noGrp="1"/>
          </p:cNvSpPr>
          <p:nvPr>
            <p:ph type="ftr" sz="quarter" idx="11"/>
          </p:nvPr>
        </p:nvSpPr>
        <p:spPr/>
        <p:txBody>
          <a:bodyPr/>
          <a:lstStyle/>
          <a:p>
            <a:endParaRPr lang="es-MX"/>
          </a:p>
        </p:txBody>
      </p:sp>
      <p:sp>
        <p:nvSpPr>
          <p:cNvPr id="6" name="Slide Number Placeholder 4"/>
          <p:cNvSpPr>
            <a:spLocks noGrp="1"/>
          </p:cNvSpPr>
          <p:nvPr>
            <p:ph type="sldNum" sz="quarter" idx="12"/>
          </p:nvPr>
        </p:nvSpPr>
        <p:spPr/>
        <p:txBody>
          <a:bodyPr/>
          <a:lstStyle/>
          <a:p>
            <a:fld id="{53B44378-D243-4433-9EBE-201B53D78358}" type="slidenum">
              <a:rPr lang="es-MX" smtClean="0"/>
              <a:t>‹Nº›</a:t>
            </a:fld>
            <a:endParaRPr lang="es-MX"/>
          </a:p>
        </p:txBody>
      </p:sp>
    </p:spTree>
    <p:extLst>
      <p:ext uri="{BB962C8B-B14F-4D97-AF65-F5344CB8AC3E}">
        <p14:creationId xmlns:p14="http://schemas.microsoft.com/office/powerpoint/2010/main" val="3254641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C9410DD-6DCE-4FC8-B514-7BCAB194B18D}" type="datetimeFigureOut">
              <a:rPr lang="es-MX" smtClean="0"/>
              <a:t>09/09/2015</a:t>
            </a:fld>
            <a:endParaRPr lang="es-MX"/>
          </a:p>
        </p:txBody>
      </p:sp>
      <p:sp>
        <p:nvSpPr>
          <p:cNvPr id="5" name="Footer Placeholder 2"/>
          <p:cNvSpPr>
            <a:spLocks noGrp="1"/>
          </p:cNvSpPr>
          <p:nvPr>
            <p:ph type="ftr" sz="quarter" idx="11"/>
          </p:nvPr>
        </p:nvSpPr>
        <p:spPr/>
        <p:txBody>
          <a:bodyPr/>
          <a:lstStyle/>
          <a:p>
            <a:endParaRPr lang="es-MX"/>
          </a:p>
        </p:txBody>
      </p:sp>
      <p:sp>
        <p:nvSpPr>
          <p:cNvPr id="6" name="Slide Number Placeholder 3"/>
          <p:cNvSpPr>
            <a:spLocks noGrp="1"/>
          </p:cNvSpPr>
          <p:nvPr>
            <p:ph type="sldNum" sz="quarter" idx="12"/>
          </p:nvPr>
        </p:nvSpPr>
        <p:spPr/>
        <p:txBody>
          <a:bodyPr/>
          <a:lstStyle/>
          <a:p>
            <a:fld id="{53B44378-D243-4433-9EBE-201B53D78358}" type="slidenum">
              <a:rPr lang="es-MX" smtClean="0"/>
              <a:t>‹Nº›</a:t>
            </a:fld>
            <a:endParaRPr lang="es-MX"/>
          </a:p>
        </p:txBody>
      </p:sp>
    </p:spTree>
    <p:extLst>
      <p:ext uri="{BB962C8B-B14F-4D97-AF65-F5344CB8AC3E}">
        <p14:creationId xmlns:p14="http://schemas.microsoft.com/office/powerpoint/2010/main" val="729215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7" name="Date Placeholder 4"/>
          <p:cNvSpPr>
            <a:spLocks noGrp="1"/>
          </p:cNvSpPr>
          <p:nvPr>
            <p:ph type="dt" sz="half" idx="10"/>
          </p:nvPr>
        </p:nvSpPr>
        <p:spPr/>
        <p:txBody>
          <a:bodyPr/>
          <a:lstStyle/>
          <a:p>
            <a:fld id="{4C9410DD-6DCE-4FC8-B514-7BCAB194B18D}" type="datetimeFigureOut">
              <a:rPr lang="es-MX" smtClean="0"/>
              <a:t>09/09/2015</a:t>
            </a:fld>
            <a:endParaRPr lang="es-MX"/>
          </a:p>
        </p:txBody>
      </p:sp>
      <p:sp>
        <p:nvSpPr>
          <p:cNvPr id="5" name="Footer Placeholder 5"/>
          <p:cNvSpPr>
            <a:spLocks noGrp="1"/>
          </p:cNvSpPr>
          <p:nvPr>
            <p:ph type="ftr" sz="quarter" idx="11"/>
          </p:nvPr>
        </p:nvSpPr>
        <p:spPr/>
        <p:txBody>
          <a:bodyPr/>
          <a:lstStyle/>
          <a:p>
            <a:endParaRPr lang="es-MX"/>
          </a:p>
        </p:txBody>
      </p:sp>
      <p:sp>
        <p:nvSpPr>
          <p:cNvPr id="6" name="Slide Number Placeholder 6"/>
          <p:cNvSpPr>
            <a:spLocks noGrp="1"/>
          </p:cNvSpPr>
          <p:nvPr>
            <p:ph type="sldNum" sz="quarter" idx="12"/>
          </p:nvPr>
        </p:nvSpPr>
        <p:spPr/>
        <p:txBody>
          <a:bodyPr/>
          <a:lstStyle/>
          <a:p>
            <a:fld id="{53B44378-D243-4433-9EBE-201B53D78358}" type="slidenum">
              <a:rPr lang="es-MX" smtClean="0"/>
              <a:t>‹Nº›</a:t>
            </a:fld>
            <a:endParaRPr lang="es-MX"/>
          </a:p>
        </p:txBody>
      </p:sp>
    </p:spTree>
    <p:extLst>
      <p:ext uri="{BB962C8B-B14F-4D97-AF65-F5344CB8AC3E}">
        <p14:creationId xmlns:p14="http://schemas.microsoft.com/office/powerpoint/2010/main" val="3948862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C9410DD-6DCE-4FC8-B514-7BCAB194B18D}" type="datetimeFigureOut">
              <a:rPr lang="es-MX" smtClean="0"/>
              <a:t>09/09/2015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53B44378-D243-4433-9EBE-201B53D78358}" type="slidenum">
              <a:rPr lang="es-MX" smtClean="0"/>
              <a:t>‹Nº›</a:t>
            </a:fld>
            <a:endParaRPr lang="es-MX"/>
          </a:p>
        </p:txBody>
      </p:sp>
    </p:spTree>
    <p:extLst>
      <p:ext uri="{BB962C8B-B14F-4D97-AF65-F5344CB8AC3E}">
        <p14:creationId xmlns:p14="http://schemas.microsoft.com/office/powerpoint/2010/main" val="2430350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713"/>
          <a:stretch/>
        </p:blipFill>
        <p:spPr>
          <a:xfrm>
            <a:off x="8000197" y="0"/>
            <a:ext cx="1603387" cy="1143000"/>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4199"/>
          <a:stretch/>
        </p:blipFill>
        <p:spPr>
          <a:xfrm>
            <a:off x="8609012" y="6092866"/>
            <a:ext cx="993734" cy="765134"/>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C9410DD-6DCE-4FC8-B514-7BCAB194B18D}" type="datetimeFigureOut">
              <a:rPr lang="es-MX" smtClean="0"/>
              <a:t>09/09/2015</a:t>
            </a:fld>
            <a:endParaRPr lang="es-MX"/>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s-MX"/>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53B44378-D243-4433-9EBE-201B53D78358}" type="slidenum">
              <a:rPr lang="es-MX" smtClean="0"/>
              <a:t>‹Nº›</a:t>
            </a:fld>
            <a:endParaRPr lang="es-MX"/>
          </a:p>
        </p:txBody>
      </p:sp>
    </p:spTree>
    <p:extLst>
      <p:ext uri="{BB962C8B-B14F-4D97-AF65-F5344CB8AC3E}">
        <p14:creationId xmlns:p14="http://schemas.microsoft.com/office/powerpoint/2010/main" val="134172781"/>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hyperlink" Target="http://induccionrrhh.blogspot.mx/2007/10/cuando-es-necesario-aplicar-este_07.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272358"/>
            <a:ext cx="9144000" cy="2387600"/>
          </a:xfrm>
        </p:spPr>
        <p:txBody>
          <a:bodyPr/>
          <a:lstStyle/>
          <a:p>
            <a:r>
              <a:rPr lang="es-MX" dirty="0" smtClean="0">
                <a:solidFill>
                  <a:srgbClr val="0070C0"/>
                </a:solidFill>
                <a:latin typeface="Arabic Typesetting" panose="03020402040406030203" pitchFamily="66" charset="-78"/>
                <a:cs typeface="Arabic Typesetting" panose="03020402040406030203" pitchFamily="66" charset="-78"/>
              </a:rPr>
              <a:t>Introducción del personal</a:t>
            </a:r>
            <a:br>
              <a:rPr lang="es-MX" dirty="0" smtClean="0">
                <a:solidFill>
                  <a:srgbClr val="0070C0"/>
                </a:solidFill>
                <a:latin typeface="Arabic Typesetting" panose="03020402040406030203" pitchFamily="66" charset="-78"/>
                <a:cs typeface="Arabic Typesetting" panose="03020402040406030203" pitchFamily="66" charset="-78"/>
              </a:rPr>
            </a:br>
            <a:r>
              <a:rPr lang="es-MX" dirty="0" smtClean="0">
                <a:solidFill>
                  <a:srgbClr val="0070C0"/>
                </a:solidFill>
                <a:latin typeface="Arabic Typesetting" panose="03020402040406030203" pitchFamily="66" charset="-78"/>
                <a:cs typeface="Arabic Typesetting" panose="03020402040406030203" pitchFamily="66" charset="-78"/>
              </a:rPr>
              <a:t>“Listas de inducción”</a:t>
            </a:r>
            <a:endParaRPr lang="es-MX" dirty="0">
              <a:solidFill>
                <a:srgbClr val="0070C0"/>
              </a:solidFill>
              <a:latin typeface="Arabic Typesetting" panose="03020402040406030203" pitchFamily="66" charset="-78"/>
              <a:cs typeface="Arabic Typesetting" panose="03020402040406030203" pitchFamily="66" charset="-78"/>
            </a:endParaRPr>
          </a:p>
        </p:txBody>
      </p:sp>
      <p:sp>
        <p:nvSpPr>
          <p:cNvPr id="3" name="Subtítulo 2"/>
          <p:cNvSpPr>
            <a:spLocks noGrp="1"/>
          </p:cNvSpPr>
          <p:nvPr>
            <p:ph type="subTitle" idx="1"/>
          </p:nvPr>
        </p:nvSpPr>
        <p:spPr>
          <a:xfrm>
            <a:off x="936014" y="3180399"/>
            <a:ext cx="8825658" cy="861420"/>
          </a:xfrm>
        </p:spPr>
        <p:txBody>
          <a:bodyPr>
            <a:normAutofit fontScale="92500" lnSpcReduction="20000"/>
          </a:bodyPr>
          <a:lstStyle/>
          <a:p>
            <a:r>
              <a:rPr lang="es-MX" dirty="0" smtClean="0"/>
              <a:t>La inducción es el procedimiento por el cual se presenta la empresa a los nuevos empleados para ayudarles a integrarse al medio de trabajo y tener un comienzo productivo.</a:t>
            </a:r>
            <a:endParaRPr lang="es-MX" dirty="0"/>
          </a:p>
        </p:txBody>
      </p:sp>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3310" y="4041819"/>
            <a:ext cx="4752975" cy="2600325"/>
          </a:xfrm>
          <a:prstGeom prst="rect">
            <a:avLst/>
          </a:prstGeom>
        </p:spPr>
      </p:pic>
    </p:spTree>
    <p:extLst>
      <p:ext uri="{BB962C8B-B14F-4D97-AF65-F5344CB8AC3E}">
        <p14:creationId xmlns:p14="http://schemas.microsoft.com/office/powerpoint/2010/main" val="3618775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b="1" dirty="0">
                <a:solidFill>
                  <a:srgbClr val="669922"/>
                </a:solidFill>
                <a:latin typeface="tahoma" panose="020B0604030504040204" pitchFamily="34" charset="0"/>
                <a:hlinkClick r:id="rId2"/>
              </a:rPr>
              <a:t>¿Cuando es necesario aplicar este proceso?</a:t>
            </a:r>
            <a:r>
              <a:rPr lang="es-MX" b="1" dirty="0">
                <a:solidFill>
                  <a:srgbClr val="555544"/>
                </a:solidFill>
                <a:latin typeface="tahoma" panose="020B0604030504040204" pitchFamily="34" charset="0"/>
              </a:rPr>
              <a:t/>
            </a:r>
            <a:br>
              <a:rPr lang="es-MX" b="1" dirty="0">
                <a:solidFill>
                  <a:srgbClr val="555544"/>
                </a:solidFill>
                <a:latin typeface="tahoma" panose="020B0604030504040204" pitchFamily="34" charset="0"/>
              </a:rPr>
            </a:br>
            <a:r>
              <a:rPr lang="es-MX" dirty="0"/>
              <a:t/>
            </a:r>
            <a:br>
              <a:rPr lang="es-MX" dirty="0"/>
            </a:br>
            <a:endParaRPr lang="es-MX" dirty="0"/>
          </a:p>
        </p:txBody>
      </p:sp>
      <p:sp>
        <p:nvSpPr>
          <p:cNvPr id="3" name="Marcador de contenido 2"/>
          <p:cNvSpPr>
            <a:spLocks noGrp="1"/>
          </p:cNvSpPr>
          <p:nvPr>
            <p:ph idx="1"/>
          </p:nvPr>
        </p:nvSpPr>
        <p:spPr/>
        <p:txBody>
          <a:bodyPr/>
          <a:lstStyle/>
          <a:p>
            <a:r>
              <a:rPr lang="es-MX" dirty="0">
                <a:solidFill>
                  <a:schemeClr val="tx2">
                    <a:lumMod val="10000"/>
                  </a:schemeClr>
                </a:solidFill>
                <a:latin typeface="tahoma" panose="020B0604030504040204" pitchFamily="34" charset="0"/>
              </a:rPr>
              <a:t>La inducción o la bienvenida comienza desde que el candidato al puesto entrega su solicitud y se le programa información sobre la vacante que se pretende cubrir, normalmente se considera terminada cuando el empleado ha tenido suficiente tiempo para dirigir la información requerida y aplica con un grado de éxito lo que ha estado aprendido</a:t>
            </a:r>
            <a:r>
              <a:rPr lang="es-MX" dirty="0" smtClean="0">
                <a:solidFill>
                  <a:schemeClr val="tx2">
                    <a:lumMod val="10000"/>
                  </a:schemeClr>
                </a:solidFill>
                <a:latin typeface="tahoma" panose="020B0604030504040204" pitchFamily="34" charset="0"/>
              </a:rPr>
              <a:t>.</a:t>
            </a:r>
            <a:r>
              <a:rPr lang="es-MX" i="1" dirty="0">
                <a:solidFill>
                  <a:srgbClr val="555544"/>
                </a:solidFill>
                <a:latin typeface="tahoma" panose="020B0604030504040204" pitchFamily="34" charset="0"/>
              </a:rPr>
              <a:t/>
            </a:r>
            <a:br>
              <a:rPr lang="es-MX" i="1" dirty="0">
                <a:solidFill>
                  <a:srgbClr val="555544"/>
                </a:solidFill>
                <a:latin typeface="tahoma" panose="020B0604030504040204" pitchFamily="34" charset="0"/>
              </a:rPr>
            </a:br>
            <a:endParaRPr lang="es-MX" dirty="0"/>
          </a:p>
        </p:txBody>
      </p:sp>
      <p:pic>
        <p:nvPicPr>
          <p:cNvPr id="4" name="Imagen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79233" y="3968109"/>
            <a:ext cx="3194698" cy="1984076"/>
          </a:xfrm>
          <a:prstGeom prst="rect">
            <a:avLst/>
          </a:prstGeom>
        </p:spPr>
      </p:pic>
    </p:spTree>
    <p:extLst>
      <p:ext uri="{BB962C8B-B14F-4D97-AF65-F5344CB8AC3E}">
        <p14:creationId xmlns:p14="http://schemas.microsoft.com/office/powerpoint/2010/main" val="3866627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La lista de </a:t>
            </a:r>
            <a:r>
              <a:rPr lang="es-MX" dirty="0" err="1" smtClean="0"/>
              <a:t>induccion</a:t>
            </a:r>
            <a:endParaRPr lang="es-MX" dirty="0"/>
          </a:p>
        </p:txBody>
      </p:sp>
      <p:sp>
        <p:nvSpPr>
          <p:cNvPr id="3" name="Marcador de contenido 2"/>
          <p:cNvSpPr>
            <a:spLocks noGrp="1"/>
          </p:cNvSpPr>
          <p:nvPr>
            <p:ph idx="1"/>
          </p:nvPr>
        </p:nvSpPr>
        <p:spPr/>
        <p:txBody>
          <a:bodyPr>
            <a:normAutofit/>
          </a:bodyPr>
          <a:lstStyle/>
          <a:p>
            <a:r>
              <a:rPr lang="es-MX" sz="2400" dirty="0"/>
              <a:t>Es una herramienta del emprendimiento física, tangible que funciona como una lista de factores claves para estudiar e investigar con respecto a la viabilidad de una idea propuesta de negocio.</a:t>
            </a: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48471" y="3812146"/>
            <a:ext cx="3666739" cy="2339709"/>
          </a:xfrm>
          <a:prstGeom prst="rect">
            <a:avLst/>
          </a:prstGeom>
          <a:ln>
            <a:noFill/>
          </a:ln>
          <a:effectLst>
            <a:softEdge rad="112500"/>
          </a:effectLst>
        </p:spPr>
      </p:pic>
    </p:spTree>
    <p:extLst>
      <p:ext uri="{BB962C8B-B14F-4D97-AF65-F5344CB8AC3E}">
        <p14:creationId xmlns:p14="http://schemas.microsoft.com/office/powerpoint/2010/main" val="258617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lstStyle/>
          <a:p>
            <a:r>
              <a:rPr lang="es-MX" dirty="0"/>
              <a:t>Con ella se pretende darle valor en términos porcentuales, a cada uno de los factores estudiados sobre la base de un 100%; con el fin, de </a:t>
            </a:r>
            <a:r>
              <a:rPr lang="es-MX" dirty="0" err="1"/>
              <a:t>de</a:t>
            </a:r>
            <a:r>
              <a:rPr lang="es-MX" dirty="0"/>
              <a:t> que unos factores valgan más que otros dependiendo su nivel de importancia. De igual forma todos los agentes, son calificables de 0-5 dependiendo que tan difícil es para usted y su grupo de emprendedores conseguir o alcanzar dicha opción, de esta forma, su calificación será menor de lo contrario la calificación será mayor. </a:t>
            </a:r>
          </a:p>
        </p:txBody>
      </p:sp>
    </p:spTree>
    <p:extLst>
      <p:ext uri="{BB962C8B-B14F-4D97-AF65-F5344CB8AC3E}">
        <p14:creationId xmlns:p14="http://schemas.microsoft.com/office/powerpoint/2010/main" val="3617392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Pasos a seguir para elaborar una lista:</a:t>
            </a:r>
            <a:endParaRPr lang="es-MX" dirty="0"/>
          </a:p>
        </p:txBody>
      </p:sp>
      <p:sp>
        <p:nvSpPr>
          <p:cNvPr id="3" name="Marcador de contenido 2"/>
          <p:cNvSpPr>
            <a:spLocks noGrp="1"/>
          </p:cNvSpPr>
          <p:nvPr>
            <p:ph idx="1"/>
          </p:nvPr>
        </p:nvSpPr>
        <p:spPr/>
        <p:txBody>
          <a:bodyPr>
            <a:normAutofit lnSpcReduction="10000"/>
          </a:bodyPr>
          <a:lstStyle/>
          <a:p>
            <a:r>
              <a:rPr lang="es-MX" dirty="0" smtClean="0"/>
              <a:t>1. Haga la lista de actividades o </a:t>
            </a:r>
            <a:r>
              <a:rPr lang="es-MX" dirty="0" err="1" smtClean="0"/>
              <a:t>yareas</a:t>
            </a:r>
            <a:r>
              <a:rPr lang="es-MX" dirty="0" smtClean="0"/>
              <a:t> de verificar.</a:t>
            </a:r>
            <a:endParaRPr lang="es-MX" dirty="0"/>
          </a:p>
          <a:p>
            <a:r>
              <a:rPr lang="es-MX" dirty="0" smtClean="0"/>
              <a:t>2. Determine que atributos (lo cualitativo) y variables (lo cuantitativo) de cada actividad se deben verificar. Indague a las personas que realizan la actividad, cuales son las faltas mas frecuentes que se les presenten.</a:t>
            </a:r>
          </a:p>
          <a:p>
            <a:r>
              <a:rPr lang="es-MX" dirty="0" smtClean="0"/>
              <a:t>3. Del paso anterior determine la importancia o impacto de cada atributo y variable en el resultado final. Califique la importancia del 1 a 5.</a:t>
            </a:r>
          </a:p>
          <a:p>
            <a:r>
              <a:rPr lang="es-MX" dirty="0" smtClean="0"/>
              <a:t>4. Solo aplique la supervisión a as variables y atributos con calificación 4 y 5.</a:t>
            </a:r>
          </a:p>
          <a:p>
            <a:r>
              <a:rPr lang="es-MX" dirty="0" smtClean="0"/>
              <a:t>5. Defina la frecuencia de verificación: Mensual, Quincena, Semanal y Diaria. Y la hora en que se realizara la verificación.</a:t>
            </a:r>
            <a:endParaRPr lang="es-MX" dirty="0"/>
          </a:p>
        </p:txBody>
      </p:sp>
    </p:spTree>
    <p:extLst>
      <p:ext uri="{BB962C8B-B14F-4D97-AF65-F5344CB8AC3E}">
        <p14:creationId xmlns:p14="http://schemas.microsoft.com/office/powerpoint/2010/main" val="1005624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000281" y="533211"/>
            <a:ext cx="8946541" cy="4195481"/>
          </a:xfrm>
        </p:spPr>
        <p:txBody>
          <a:bodyPr>
            <a:normAutofit fontScale="85000" lnSpcReduction="20000"/>
          </a:bodyPr>
          <a:lstStyle/>
          <a:p>
            <a:r>
              <a:rPr lang="es-MX" dirty="0"/>
              <a:t>6. La frecuencia de verificación se establece con base a la importancia calificada en cada actividad. Algo muy importante deberá ser más frecuentemente verificado.</a:t>
            </a:r>
          </a:p>
          <a:p>
            <a:endParaRPr lang="es-MX" dirty="0"/>
          </a:p>
          <a:p>
            <a:r>
              <a:rPr lang="es-MX" dirty="0"/>
              <a:t>7. Defina quien realizará la verificación. Si es un proceso largo, trate de distribuir las responsabilidades de verificación entre todas las personas que participan, de tal manera que se enfoquen en unos pocos atributos o variables a controlar. Así es más </a:t>
            </a:r>
            <a:r>
              <a:rPr lang="es-MX" dirty="0" err="1"/>
              <a:t>facil</a:t>
            </a:r>
            <a:r>
              <a:rPr lang="es-MX" dirty="0"/>
              <a:t> realizar la verificación.</a:t>
            </a:r>
          </a:p>
          <a:p>
            <a:endParaRPr lang="es-MX" dirty="0"/>
          </a:p>
          <a:p>
            <a:r>
              <a:rPr lang="es-MX" dirty="0"/>
              <a:t>8. Diseñe el formato de verificación. Dependiendo del volumen de información recopilada se pueden requerir formatos individuales para cada frecuencia de verificación.</a:t>
            </a:r>
          </a:p>
          <a:p>
            <a:endParaRPr lang="es-MX" dirty="0"/>
          </a:p>
          <a:p>
            <a:r>
              <a:rPr lang="es-MX" dirty="0"/>
              <a:t>9. Todos las listas de chequeo deben ser controladas como registros del sistema de calidad.</a:t>
            </a:r>
          </a:p>
        </p:txBody>
      </p:sp>
    </p:spTree>
    <p:extLst>
      <p:ext uri="{BB962C8B-B14F-4D97-AF65-F5344CB8AC3E}">
        <p14:creationId xmlns:p14="http://schemas.microsoft.com/office/powerpoint/2010/main" val="2998887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Puntos clave para elaborarlas</a:t>
            </a:r>
            <a:endParaRPr lang="es-MX" dirty="0"/>
          </a:p>
        </p:txBody>
      </p:sp>
      <p:sp>
        <p:nvSpPr>
          <p:cNvPr id="3" name="Marcador de contenido 2"/>
          <p:cNvSpPr>
            <a:spLocks noGrp="1"/>
          </p:cNvSpPr>
          <p:nvPr>
            <p:ph idx="1"/>
          </p:nvPr>
        </p:nvSpPr>
        <p:spPr/>
        <p:txBody>
          <a:bodyPr/>
          <a:lstStyle/>
          <a:p>
            <a:r>
              <a:rPr lang="es-MX" dirty="0" smtClean="0"/>
              <a:t>Tenga en cuenta que la lista de cheque la debe aplicar quien </a:t>
            </a:r>
            <a:r>
              <a:rPr lang="es-MX" dirty="0" err="1" smtClean="0"/>
              <a:t>realie</a:t>
            </a:r>
            <a:r>
              <a:rPr lang="es-MX" dirty="0" smtClean="0"/>
              <a:t> las actividades</a:t>
            </a:r>
          </a:p>
          <a:p>
            <a:r>
              <a:rPr lang="es-MX" dirty="0" smtClean="0"/>
              <a:t>La lista de chequeo de un supervisor se debe de </a:t>
            </a:r>
            <a:r>
              <a:rPr lang="es-MX" dirty="0" err="1" smtClean="0"/>
              <a:t>centar</a:t>
            </a:r>
            <a:r>
              <a:rPr lang="es-MX" dirty="0" smtClean="0"/>
              <a:t> en verificar el cumplimiento de las listas de chequeo o demás controles existentes aplicados por los subalternos.</a:t>
            </a:r>
            <a:endParaRPr lang="es-MX" dirty="0"/>
          </a:p>
        </p:txBody>
      </p:sp>
    </p:spTree>
    <p:extLst>
      <p:ext uri="{BB962C8B-B14F-4D97-AF65-F5344CB8AC3E}">
        <p14:creationId xmlns:p14="http://schemas.microsoft.com/office/powerpoint/2010/main" val="26283363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5A2F9111-B2DB-470C-BA56-608F9B658826}"/>
    </a:ext>
  </a:extLst>
</a:theme>
</file>

<file path=docProps/app.xml><?xml version="1.0" encoding="utf-8"?>
<Properties xmlns="http://schemas.openxmlformats.org/officeDocument/2006/extended-properties" xmlns:vt="http://schemas.openxmlformats.org/officeDocument/2006/docPropsVTypes">
  <Template>Ion</Template>
  <TotalTime>567</TotalTime>
  <Words>523</Words>
  <Application>Microsoft Office PowerPoint</Application>
  <PresentationFormat>Panorámica</PresentationFormat>
  <Paragraphs>23</Paragraphs>
  <Slides>7</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7</vt:i4>
      </vt:variant>
    </vt:vector>
  </HeadingPairs>
  <TitlesOfParts>
    <vt:vector size="13" baseType="lpstr">
      <vt:lpstr>Arabic Typesetting</vt:lpstr>
      <vt:lpstr>Arial</vt:lpstr>
      <vt:lpstr>Century Gothic</vt:lpstr>
      <vt:lpstr>tahoma</vt:lpstr>
      <vt:lpstr>Wingdings 3</vt:lpstr>
      <vt:lpstr>Ion</vt:lpstr>
      <vt:lpstr>Introducción del personal “Listas de inducción”</vt:lpstr>
      <vt:lpstr>¿Cuando es necesario aplicar este proceso?  </vt:lpstr>
      <vt:lpstr>La lista de induccion</vt:lpstr>
      <vt:lpstr>Presentación de PowerPoint</vt:lpstr>
      <vt:lpstr>Pasos a seguir para elaborar una lista:</vt:lpstr>
      <vt:lpstr>Presentación de PowerPoint</vt:lpstr>
      <vt:lpstr>Puntos clave para elaborarlas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Introducción del personal “Listas de inducción”</dc:title>
  <dc:creator>Guillermo Moreno Sanchez</dc:creator>
  <cp:lastModifiedBy>Guillermo Moreno Sanchez</cp:lastModifiedBy>
  <cp:revision>12</cp:revision>
  <dcterms:created xsi:type="dcterms:W3CDTF">2015-09-09T02:28:36Z</dcterms:created>
  <dcterms:modified xsi:type="dcterms:W3CDTF">2015-09-10T04:43:37Z</dcterms:modified>
</cp:coreProperties>
</file>